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42"/>
  </p:notesMasterIdLst>
  <p:handoutMasterIdLst>
    <p:handoutMasterId r:id="rId43"/>
  </p:handoutMasterIdLst>
  <p:sldIdLst>
    <p:sldId id="403" r:id="rId2"/>
    <p:sldId id="544" r:id="rId3"/>
    <p:sldId id="546" r:id="rId4"/>
    <p:sldId id="291" r:id="rId5"/>
    <p:sldId id="543" r:id="rId6"/>
    <p:sldId id="347" r:id="rId7"/>
    <p:sldId id="545" r:id="rId8"/>
    <p:sldId id="585" r:id="rId9"/>
    <p:sldId id="586" r:id="rId10"/>
    <p:sldId id="583" r:id="rId11"/>
    <p:sldId id="560" r:id="rId12"/>
    <p:sldId id="571" r:id="rId13"/>
    <p:sldId id="561" r:id="rId14"/>
    <p:sldId id="562" r:id="rId15"/>
    <p:sldId id="563" r:id="rId16"/>
    <p:sldId id="564" r:id="rId17"/>
    <p:sldId id="565" r:id="rId18"/>
    <p:sldId id="566" r:id="rId19"/>
    <p:sldId id="567" r:id="rId20"/>
    <p:sldId id="568" r:id="rId21"/>
    <p:sldId id="573" r:id="rId22"/>
    <p:sldId id="578" r:id="rId23"/>
    <p:sldId id="579" r:id="rId24"/>
    <p:sldId id="572" r:id="rId25"/>
    <p:sldId id="574" r:id="rId26"/>
    <p:sldId id="575" r:id="rId27"/>
    <p:sldId id="576" r:id="rId28"/>
    <p:sldId id="541" r:id="rId29"/>
    <p:sldId id="542" r:id="rId30"/>
    <p:sldId id="549" r:id="rId31"/>
    <p:sldId id="587" r:id="rId32"/>
    <p:sldId id="590" r:id="rId33"/>
    <p:sldId id="589" r:id="rId34"/>
    <p:sldId id="588" r:id="rId35"/>
    <p:sldId id="550" r:id="rId36"/>
    <p:sldId id="553" r:id="rId37"/>
    <p:sldId id="552" r:id="rId38"/>
    <p:sldId id="555" r:id="rId39"/>
    <p:sldId id="554" r:id="rId40"/>
    <p:sldId id="556" r:id="rId4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FB8686-5067-4A12-BB60-817C3F6A0F7D}">
          <p14:sldIdLst>
            <p14:sldId id="403"/>
            <p14:sldId id="544"/>
            <p14:sldId id="546"/>
            <p14:sldId id="291"/>
            <p14:sldId id="543"/>
            <p14:sldId id="347"/>
            <p14:sldId id="545"/>
            <p14:sldId id="585"/>
            <p14:sldId id="586"/>
            <p14:sldId id="583"/>
            <p14:sldId id="560"/>
            <p14:sldId id="571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73"/>
            <p14:sldId id="578"/>
            <p14:sldId id="579"/>
            <p14:sldId id="572"/>
            <p14:sldId id="574"/>
            <p14:sldId id="575"/>
            <p14:sldId id="576"/>
          </p14:sldIdLst>
        </p14:section>
        <p14:section name="Untitled Section" id="{75322847-5537-40E6-BB1A-5099658D1955}">
          <p14:sldIdLst/>
        </p14:section>
        <p14:section name="Untitled Section" id="{E3A957E2-9980-4C90-9661-025405F4DD12}">
          <p14:sldIdLst>
            <p14:sldId id="541"/>
            <p14:sldId id="542"/>
            <p14:sldId id="549"/>
            <p14:sldId id="587"/>
            <p14:sldId id="590"/>
            <p14:sldId id="589"/>
            <p14:sldId id="588"/>
            <p14:sldId id="550"/>
            <p14:sldId id="553"/>
            <p14:sldId id="552"/>
            <p14:sldId id="555"/>
            <p14:sldId id="554"/>
            <p14:sldId id="556"/>
          </p14:sldIdLst>
        </p14:section>
        <p14:section name="Untitled Section" id="{CFBC8560-0979-4424-8471-F4ABCF74632B}">
          <p14:sldIdLst/>
        </p14:section>
        <p14:section name="Untitled Section" id="{044398C2-326D-4418-8A73-DCB99802444F}">
          <p14:sldIdLst/>
        </p14:section>
        <p14:section name="Untitled Section" id="{B3984744-66A6-4B1E-BAA2-25D8F791F104}">
          <p14:sldIdLst/>
        </p14:section>
        <p14:section name="Untitled Section" id="{5CA987AC-7B3F-4C84-AD8D-790B0ACF0D1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5%20year%20&#2360;&#2350;&#2368;&#2325;&#2381;&#2359;&#2366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5%20year%20&#2360;&#2350;&#2368;&#2325;&#2381;&#2359;&#2366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5%20year%20&#2360;&#2350;&#2368;&#2325;&#2381;&#2359;&#236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5%20year%20&#2360;&#2350;&#2368;&#2325;&#2381;&#2359;&#2366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5%20year%20&#2360;&#2350;&#2368;&#2325;&#2381;&#2359;&#2366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4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जनसंख्या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Sheet7!$A$2:$A$9</c:f>
              <c:strCache>
                <c:ptCount val="8"/>
                <c:pt idx="0">
                  <c:v>मगर</c:v>
                </c:pt>
                <c:pt idx="1">
                  <c:v>क्षेत्री</c:v>
                </c:pt>
                <c:pt idx="2">
                  <c:v>कामी</c:v>
                </c:pt>
                <c:pt idx="3">
                  <c:v>दमाइ/ढोली</c:v>
                </c:pt>
                <c:pt idx="4">
                  <c:v>सन्यासी</c:v>
                </c:pt>
                <c:pt idx="5">
                  <c:v>ब्राम्हण</c:v>
                </c:pt>
                <c:pt idx="6">
                  <c:v>ठकुरी</c:v>
                </c:pt>
                <c:pt idx="7">
                  <c:v>अन्य</c:v>
                </c:pt>
              </c:strCache>
            </c:strRef>
          </c:cat>
          <c:val>
            <c:numRef>
              <c:f>Sheet7!$B$2:$B$9</c:f>
              <c:numCache>
                <c:formatCode>General</c:formatCode>
                <c:ptCount val="8"/>
                <c:pt idx="0">
                  <c:v>97011</c:v>
                </c:pt>
                <c:pt idx="1">
                  <c:v>75886</c:v>
                </c:pt>
                <c:pt idx="2">
                  <c:v>27489</c:v>
                </c:pt>
                <c:pt idx="3">
                  <c:v>8014</c:v>
                </c:pt>
                <c:pt idx="4">
                  <c:v>5074</c:v>
                </c:pt>
                <c:pt idx="5">
                  <c:v>2635</c:v>
                </c:pt>
                <c:pt idx="6">
                  <c:v>2178</c:v>
                </c:pt>
                <c:pt idx="7">
                  <c:v>6219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5-4610-8457-6E85125D7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0692464"/>
        <c:axId val="350693296"/>
        <c:axId val="0"/>
      </c:bar3DChart>
      <c:catAx>
        <c:axId val="35069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693296"/>
        <c:crosses val="autoZero"/>
        <c:auto val="1"/>
        <c:lblAlgn val="ctr"/>
        <c:lblOffset val="100"/>
        <c:noMultiLvlLbl val="0"/>
      </c:catAx>
      <c:valAx>
        <c:axId val="35069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35069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Sheet6!$C$1</c:f>
              <c:strCache>
                <c:ptCount val="1"/>
                <c:pt idx="0">
                  <c:v>जम्मा क्षेत्रफल (हे.)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Sheet6!$B$2:$B$11</c:f>
              <c:strCache>
                <c:ptCount val="10"/>
                <c:pt idx="0">
                  <c:v>रोल्पा</c:v>
                </c:pt>
                <c:pt idx="1">
                  <c:v>त्रिवेणी</c:v>
                </c:pt>
                <c:pt idx="2">
                  <c:v>रुन्टीगढी</c:v>
                </c:pt>
                <c:pt idx="3">
                  <c:v>सुनछहरी</c:v>
                </c:pt>
                <c:pt idx="4">
                  <c:v>सुनिलस्मृती</c:v>
                </c:pt>
                <c:pt idx="5">
                  <c:v>गंगादेव</c:v>
                </c:pt>
                <c:pt idx="6">
                  <c:v>परिवर्तन</c:v>
                </c:pt>
                <c:pt idx="7">
                  <c:v>माडी</c:v>
                </c:pt>
                <c:pt idx="8">
                  <c:v>थवाङ</c:v>
                </c:pt>
                <c:pt idx="9">
                  <c:v>लुंग्री</c:v>
                </c:pt>
              </c:strCache>
            </c:strRef>
          </c:cat>
          <c:val>
            <c:numRef>
              <c:f>Sheet6!$C$2:$C$11</c:f>
              <c:numCache>
                <c:formatCode>#,##0</c:formatCode>
                <c:ptCount val="10"/>
                <c:pt idx="0">
                  <c:v>27032</c:v>
                </c:pt>
                <c:pt idx="1">
                  <c:v>20525</c:v>
                </c:pt>
                <c:pt idx="2">
                  <c:v>23256</c:v>
                </c:pt>
                <c:pt idx="3">
                  <c:v>27756</c:v>
                </c:pt>
                <c:pt idx="4">
                  <c:v>15651</c:v>
                </c:pt>
                <c:pt idx="5">
                  <c:v>12431</c:v>
                </c:pt>
                <c:pt idx="6">
                  <c:v>16295</c:v>
                </c:pt>
                <c:pt idx="7">
                  <c:v>12898</c:v>
                </c:pt>
                <c:pt idx="8">
                  <c:v>19104</c:v>
                </c:pt>
                <c:pt idx="9">
                  <c:v>13521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D2-477A-89E0-4360E90A13BB}"/>
            </c:ext>
          </c:extLst>
        </c:ser>
        <c:ser>
          <c:idx val="1"/>
          <c:order val="1"/>
          <c:tx>
            <c:strRef>
              <c:f>Sheet6!$D$1</c:f>
              <c:strCache>
                <c:ptCount val="1"/>
                <c:pt idx="0">
                  <c:v>वनले ढाकेको क्षेत्र (हे.)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Sheet6!$B$2:$B$11</c:f>
              <c:strCache>
                <c:ptCount val="10"/>
                <c:pt idx="0">
                  <c:v>रोल्पा</c:v>
                </c:pt>
                <c:pt idx="1">
                  <c:v>त्रिवेणी</c:v>
                </c:pt>
                <c:pt idx="2">
                  <c:v>रुन्टीगढी</c:v>
                </c:pt>
                <c:pt idx="3">
                  <c:v>सुनछहरी</c:v>
                </c:pt>
                <c:pt idx="4">
                  <c:v>सुनिलस्मृती</c:v>
                </c:pt>
                <c:pt idx="5">
                  <c:v>गंगादेव</c:v>
                </c:pt>
                <c:pt idx="6">
                  <c:v>परिवर्तन</c:v>
                </c:pt>
                <c:pt idx="7">
                  <c:v>माडी</c:v>
                </c:pt>
                <c:pt idx="8">
                  <c:v>थवाङ</c:v>
                </c:pt>
                <c:pt idx="9">
                  <c:v>लुंग्री</c:v>
                </c:pt>
              </c:strCache>
            </c:strRef>
          </c:cat>
          <c:val>
            <c:numRef>
              <c:f>Sheet6!$D$2:$D$11</c:f>
              <c:numCache>
                <c:formatCode>#,##0</c:formatCode>
                <c:ptCount val="10"/>
                <c:pt idx="0">
                  <c:v>16239</c:v>
                </c:pt>
                <c:pt idx="1">
                  <c:v>13337</c:v>
                </c:pt>
                <c:pt idx="2">
                  <c:v>12735</c:v>
                </c:pt>
                <c:pt idx="3">
                  <c:v>11481</c:v>
                </c:pt>
                <c:pt idx="4">
                  <c:v>8209</c:v>
                </c:pt>
                <c:pt idx="5">
                  <c:v>8065</c:v>
                </c:pt>
                <c:pt idx="6">
                  <c:v>7983</c:v>
                </c:pt>
                <c:pt idx="7">
                  <c:v>7913</c:v>
                </c:pt>
                <c:pt idx="8">
                  <c:v>6897</c:v>
                </c:pt>
                <c:pt idx="9">
                  <c:v>6717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D2-477A-89E0-4360E90A1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5903488"/>
        <c:axId val="365913888"/>
        <c:axId val="0"/>
      </c:bar3DChart>
      <c:catAx>
        <c:axId val="3659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913888"/>
        <c:crosses val="autoZero"/>
        <c:auto val="1"/>
        <c:lblAlgn val="ctr"/>
        <c:lblOffset val="100"/>
        <c:noMultiLvlLbl val="0"/>
      </c:catAx>
      <c:valAx>
        <c:axId val="3659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3659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जडिवुटी निकासी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strRef>
              <c:f>Sheet2!$C$2:$G$2</c:f>
              <c:strCache>
                <c:ptCount val="5"/>
                <c:pt idx="0">
                  <c:v>०७२/०७३</c:v>
                </c:pt>
                <c:pt idx="1">
                  <c:v>०७३/०७४</c:v>
                </c:pt>
                <c:pt idx="2">
                  <c:v>०७४/०७५</c:v>
                </c:pt>
                <c:pt idx="3">
                  <c:v>०७५/०७६</c:v>
                </c:pt>
                <c:pt idx="4">
                  <c:v>०७६/०७७</c:v>
                </c:pt>
              </c:strCache>
            </c:strRef>
          </c:cat>
          <c:val>
            <c:numRef>
              <c:f>Sheet2!$C$3:$G$3</c:f>
              <c:numCache>
                <c:formatCode>[$-4000439]0</c:formatCode>
                <c:ptCount val="5"/>
                <c:pt idx="0">
                  <c:v>501095</c:v>
                </c:pt>
                <c:pt idx="1">
                  <c:v>1436085</c:v>
                </c:pt>
                <c:pt idx="2">
                  <c:v>1333598</c:v>
                </c:pt>
                <c:pt idx="3">
                  <c:v>1969308</c:v>
                </c:pt>
                <c:pt idx="4">
                  <c:v>1440272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0-4C56-A25C-B9833DA442B9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काठ/दाउरा लिलाम विक्री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Sheet2!$C$2:$G$2</c:f>
              <c:strCache>
                <c:ptCount val="5"/>
                <c:pt idx="0">
                  <c:v>०७२/०७३</c:v>
                </c:pt>
                <c:pt idx="1">
                  <c:v>०७३/०७४</c:v>
                </c:pt>
                <c:pt idx="2">
                  <c:v>०७४/०७५</c:v>
                </c:pt>
                <c:pt idx="3">
                  <c:v>०७५/०७६</c:v>
                </c:pt>
                <c:pt idx="4">
                  <c:v>०७६/०७७</c:v>
                </c:pt>
              </c:strCache>
            </c:strRef>
          </c:cat>
          <c:val>
            <c:numRef>
              <c:f>Sheet2!$C$4:$G$4</c:f>
              <c:numCache>
                <c:formatCode>[$-4000439]0.##</c:formatCode>
                <c:ptCount val="5"/>
                <c:pt idx="0" formatCode="General">
                  <c:v>0</c:v>
                </c:pt>
                <c:pt idx="1">
                  <c:v>911915.5</c:v>
                </c:pt>
                <c:pt idx="2" formatCode="[$-4000439]0">
                  <c:v>194956</c:v>
                </c:pt>
                <c:pt idx="3" formatCode="[$-4000439]0">
                  <c:v>45900</c:v>
                </c:pt>
                <c:pt idx="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90-4C56-A25C-B9833DA442B9}"/>
            </c:ext>
          </c:extLst>
        </c:ser>
        <c:ser>
          <c:idx val="2"/>
          <c:order val="2"/>
          <c:tx>
            <c:strRef>
              <c:f>Sheet2!$B$5</c:f>
              <c:strCache>
                <c:ptCount val="1"/>
                <c:pt idx="0">
                  <c:v>टेन्डर विक्री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strRef>
              <c:f>Sheet2!$C$2:$G$2</c:f>
              <c:strCache>
                <c:ptCount val="5"/>
                <c:pt idx="0">
                  <c:v>०७२/०७३</c:v>
                </c:pt>
                <c:pt idx="1">
                  <c:v>०७३/०७४</c:v>
                </c:pt>
                <c:pt idx="2">
                  <c:v>०७४/०७५</c:v>
                </c:pt>
                <c:pt idx="3">
                  <c:v>०७५/०७६</c:v>
                </c:pt>
                <c:pt idx="4">
                  <c:v>०७६/०७७</c:v>
                </c:pt>
              </c:strCache>
            </c:strRef>
          </c:cat>
          <c:val>
            <c:numRef>
              <c:f>Sheet2!$C$5:$G$5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[$-4000439]0">
                  <c:v>57000</c:v>
                </c:pt>
                <c:pt idx="4" formatCode="[$-4000439]0">
                  <c:v>194000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90-4C56-A25C-B9833DA442B9}"/>
            </c:ext>
          </c:extLst>
        </c:ser>
        <c:ser>
          <c:idx val="3"/>
          <c:order val="3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Sheet2!$C$2:$G$2</c:f>
              <c:strCache>
                <c:ptCount val="5"/>
                <c:pt idx="0">
                  <c:v>०७२/०७३</c:v>
                </c:pt>
                <c:pt idx="1">
                  <c:v>०७३/०७४</c:v>
                </c:pt>
                <c:pt idx="2">
                  <c:v>०७४/०७५</c:v>
                </c:pt>
                <c:pt idx="3">
                  <c:v>०७५/०७६</c:v>
                </c:pt>
                <c:pt idx="4">
                  <c:v>०७६/०७७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90-4C56-A25C-B9833DA442B9}"/>
            </c:ext>
          </c:extLst>
        </c:ser>
        <c:ser>
          <c:idx val="4"/>
          <c:order val="4"/>
          <c:tx>
            <c:strRef>
              <c:f>Sheet2!$B$6</c:f>
              <c:strCache>
                <c:ptCount val="1"/>
                <c:pt idx="0">
                  <c:v>मु.अ.कर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Sheet2!$C$2:$G$2</c:f>
              <c:strCache>
                <c:ptCount val="5"/>
                <c:pt idx="0">
                  <c:v>०७२/०७३</c:v>
                </c:pt>
                <c:pt idx="1">
                  <c:v>०७३/०७४</c:v>
                </c:pt>
                <c:pt idx="2">
                  <c:v>०७४/०७५</c:v>
                </c:pt>
                <c:pt idx="3">
                  <c:v>०७५/०७६</c:v>
                </c:pt>
                <c:pt idx="4">
                  <c:v>०७६/०७७</c:v>
                </c:pt>
              </c:strCache>
            </c:strRef>
          </c:cat>
          <c:val>
            <c:numRef>
              <c:f>Sheet2!$C$6:$G$6</c:f>
              <c:numCache>
                <c:formatCode>[$-4000439]0.##</c:formatCode>
                <c:ptCount val="5"/>
                <c:pt idx="0">
                  <c:v>3873725.04</c:v>
                </c:pt>
                <c:pt idx="1">
                  <c:v>4679962.8</c:v>
                </c:pt>
                <c:pt idx="2" formatCode="[$-4000439]0.#">
                  <c:v>3001830.2</c:v>
                </c:pt>
                <c:pt idx="3" formatCode="[$-4000439]0">
                  <c:v>1555743</c:v>
                </c:pt>
                <c:pt idx="4" formatCode="[$-4000439]0">
                  <c:v>1842288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90-4C56-A25C-B9833DA44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5913472"/>
        <c:axId val="365900160"/>
        <c:axId val="0"/>
      </c:bar3DChart>
      <c:catAx>
        <c:axId val="36591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900160"/>
        <c:crosses val="autoZero"/>
        <c:auto val="1"/>
        <c:lblAlgn val="ctr"/>
        <c:lblOffset val="100"/>
        <c:noMultiLvlLbl val="0"/>
      </c:catAx>
      <c:valAx>
        <c:axId val="36590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00439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91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e-NP" dirty="0" smtClean="0"/>
              <a:t>क्षेत्रफल </a:t>
            </a:r>
            <a:r>
              <a:rPr lang="en-US" dirty="0" smtClean="0"/>
              <a:t>%</a:t>
            </a:r>
            <a:r>
              <a:rPr lang="ne-NP" dirty="0" smtClean="0"/>
              <a:t> </a:t>
            </a:r>
            <a:r>
              <a:rPr lang="ne-NP" dirty="0"/>
              <a:t>(हे)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Sheet8!$C$1</c:f>
              <c:strCache>
                <c:ptCount val="1"/>
                <c:pt idx="0">
                  <c:v>क्षेत्रफल (हे)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63E-4D2F-91B8-4288CDCA67A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63E-4D2F-91B8-4288CDCA67A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63E-4D2F-91B8-4288CDCA67A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Sheet8!$B$2:$B$4</c:f>
              <c:strCache>
                <c:ptCount val="3"/>
                <c:pt idx="0">
                  <c:v>सल्ला प्रजाती</c:v>
                </c:pt>
                <c:pt idx="1">
                  <c:v>कडा प्रजाती</c:v>
                </c:pt>
                <c:pt idx="2">
                  <c:v>मिश्रित प्रजाती</c:v>
                </c:pt>
              </c:strCache>
            </c:strRef>
          </c:cat>
          <c:val>
            <c:numRef>
              <c:f>Sheet8!$C$2:$C$4</c:f>
              <c:numCache>
                <c:formatCode>[$-4000439]0.##</c:formatCode>
                <c:ptCount val="3"/>
                <c:pt idx="0">
                  <c:v>49178.71</c:v>
                </c:pt>
                <c:pt idx="1">
                  <c:v>21969.48</c:v>
                </c:pt>
                <c:pt idx="2">
                  <c:v>23284.71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3E-4D2F-91B8-4288CDCA67A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Sheet3!$C$3</c:f>
              <c:strCache>
                <c:ptCount val="1"/>
                <c:pt idx="0">
                  <c:v>बजेट रु. (लाखमा)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cap="all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Sheet3!$B$4:$B$8</c:f>
              <c:strCache>
                <c:ptCount val="5"/>
                <c:pt idx="0">
                  <c:v>संघ शसर्त अनुदान</c:v>
                </c:pt>
                <c:pt idx="1">
                  <c:v>वन वन्यजन्तु </c:v>
                </c:pt>
                <c:pt idx="2">
                  <c:v>जडिवुटी  बिकास कार्यक्रम</c:v>
                </c:pt>
                <c:pt idx="3">
                  <c:v>कृषि वन तथा वृहत्तर हरियाली प्रवर्द्धन कार्यक्रम</c:v>
                </c:pt>
                <c:pt idx="4">
                  <c:v>वन उद्यम र पर्यापर्यटन प्रवर्द्धन कार्यक्रम</c:v>
                </c:pt>
              </c:strCache>
            </c:strRef>
          </c:cat>
          <c:val>
            <c:numRef>
              <c:f>Sheet3!$C$4:$C$8</c:f>
              <c:numCache>
                <c:formatCode>[$-4000439]0.##</c:formatCode>
                <c:ptCount val="5"/>
                <c:pt idx="0" formatCode="[$-4000439]0">
                  <c:v>681</c:v>
                </c:pt>
                <c:pt idx="1">
                  <c:v>872.75</c:v>
                </c:pt>
                <c:pt idx="2">
                  <c:v>242.5</c:v>
                </c:pt>
                <c:pt idx="3">
                  <c:v>612.75</c:v>
                </c:pt>
                <c:pt idx="4" formatCode="[$-4000439]0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2-495B-8EC6-3A4BD30EB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5653440"/>
        <c:axId val="355654272"/>
      </c:barChart>
      <c:catAx>
        <c:axId val="3556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654272"/>
        <c:crosses val="autoZero"/>
        <c:auto val="1"/>
        <c:lblAlgn val="ctr"/>
        <c:lblOffset val="100"/>
        <c:noMultiLvlLbl val="0"/>
      </c:catAx>
      <c:valAx>
        <c:axId val="35565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00439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65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0.12942</cdr:x>
      <cdr:y>0.17266</cdr:y>
    </cdr:from>
    <cdr:to>
      <cdr:x>0.20951</cdr:x>
      <cdr:y>0.24524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2415" y="991443"/>
          <a:ext cx="836907" cy="416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e-NP" sz="1600" b="1" dirty="0" smtClean="0">
              <a:solidFill>
                <a:schemeClr val="bg1"/>
              </a:solidFill>
            </a:rPr>
            <a:t>४३.२</a:t>
          </a:r>
          <a:r>
            <a:rPr lang="en-US" sz="1600" b="1" dirty="0" smtClean="0">
              <a:solidFill>
                <a:schemeClr val="bg1"/>
              </a:solidFill>
            </a:rPr>
            <a:t> %</a:t>
          </a:r>
          <a:endParaRPr lang="en-US" sz="16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C23D2-97E2-411A-BFA7-6EA875C79E3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9E909-A9E1-40A4-B8FA-13E0EC19D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DE01F-6700-4FB8-9737-10D6430EA631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A37A9-065B-4D9D-8E77-7FD3F946E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2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7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7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17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4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9248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1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07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9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7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0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3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9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8D34-B4A9-4854-80D4-F78A9217891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D943E3-5B53-4480-9C2B-426EF6FE5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4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8" y="1623944"/>
            <a:ext cx="11191594" cy="68040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ne-NP" b="1" dirty="0">
              <a:solidFill>
                <a:schemeClr val="tx2"/>
              </a:solidFill>
              <a:cs typeface="Kalimati" panose="00000400000000000000" pitchFamily="2"/>
            </a:endParaRPr>
          </a:p>
          <a:p>
            <a:pPr marL="0" indent="0" algn="ctr">
              <a:buNone/>
            </a:pPr>
            <a:endParaRPr lang="ne-NP" b="1" dirty="0">
              <a:solidFill>
                <a:schemeClr val="tx2"/>
              </a:solidFill>
              <a:cs typeface="Kalimati" panose="00000400000000000000" pitchFamily="2"/>
            </a:endParaRPr>
          </a:p>
          <a:p>
            <a:pPr marL="0" indent="0" algn="ctr">
              <a:buNone/>
            </a:pPr>
            <a:r>
              <a:rPr lang="ne-NP" sz="6600" b="1" dirty="0">
                <a:solidFill>
                  <a:schemeClr val="tx2"/>
                </a:solidFill>
                <a:cs typeface="Kalimati" panose="00000400000000000000" pitchFamily="2"/>
              </a:rPr>
              <a:t> </a:t>
            </a:r>
            <a:endParaRPr lang="ne-NP" sz="6600" dirty="0">
              <a:solidFill>
                <a:schemeClr val="tx2"/>
              </a:solidFill>
              <a:cs typeface="Kalimati" panose="00000400000000000000" pitchFamily="2"/>
            </a:endParaRPr>
          </a:p>
        </p:txBody>
      </p:sp>
      <p:pic>
        <p:nvPicPr>
          <p:cNvPr id="4" name="Picture 3" descr="C:\Users\comnet\AppData\Local\Microsoft\Windows\Temporary Internet Files\Content.Word\images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49" y="0"/>
            <a:ext cx="152019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www.nepal.gov.np/splash/nepal-govt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368" y="49694"/>
            <a:ext cx="1346835" cy="117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154417" y="5884393"/>
            <a:ext cx="5542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Preeti" pitchFamily="2" charset="0"/>
              </a:rPr>
              <a:t>l8lehg </a:t>
            </a:r>
            <a:r>
              <a:rPr lang="en-US" sz="4800" b="1" dirty="0" err="1">
                <a:solidFill>
                  <a:srgbClr val="00B050"/>
                </a:solidFill>
                <a:latin typeface="Preeti" pitchFamily="2" charset="0"/>
              </a:rPr>
              <a:t>jg</a:t>
            </a:r>
            <a:r>
              <a:rPr lang="en-US" sz="4800" b="1" dirty="0">
                <a:solidFill>
                  <a:srgbClr val="00B050"/>
                </a:solidFill>
                <a:latin typeface="Preeti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Preeti" pitchFamily="2" charset="0"/>
              </a:rPr>
              <a:t>sfof</a:t>
            </a:r>
            <a:r>
              <a:rPr lang="en-US" sz="4800" b="1" dirty="0">
                <a:solidFill>
                  <a:srgbClr val="00B050"/>
                </a:solidFill>
                <a:latin typeface="Preeti" pitchFamily="2" charset="0"/>
              </a:rPr>
              <a:t>{no, /f]</a:t>
            </a:r>
            <a:r>
              <a:rPr lang="en-US" sz="4800" b="1" dirty="0" err="1">
                <a:solidFill>
                  <a:srgbClr val="00B050"/>
                </a:solidFill>
                <a:latin typeface="Preeti" pitchFamily="2" charset="0"/>
              </a:rPr>
              <a:t>Nkf</a:t>
            </a:r>
            <a:endParaRPr lang="en-US" sz="4800" b="1" dirty="0">
              <a:solidFill>
                <a:srgbClr val="00B050"/>
              </a:solidFill>
              <a:latin typeface="Preeti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76" y="-162145"/>
            <a:ext cx="9302544" cy="20437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/>
            </a:r>
            <a:br>
              <a:rPr lang="en-US" sz="4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</a:br>
            <a:r>
              <a:rPr lang="ne-NP" sz="44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रोल्पा जिल्लाको पञ्च वर्षिय कार्ययोजना तथा सो को </a:t>
            </a:r>
            <a:r>
              <a:rPr lang="en-US" sz="47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</a:t>
            </a:r>
            <a:r>
              <a:rPr lang="ne-NP" sz="47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प्रतिवेदन</a:t>
            </a:r>
            <a:r>
              <a:rPr lang="en-US" sz="47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e-NP" sz="44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सम्बन्धी प्रस्तुतीकरण</a:t>
            </a:r>
            <a:r>
              <a:rPr lang="en-US" sz="4900" b="1" dirty="0">
                <a:solidFill>
                  <a:srgbClr val="0070C0"/>
                </a:solidFill>
                <a:cs typeface="Kalimati" panose="00000400000000000000" pitchFamily="2"/>
              </a:rPr>
              <a:t/>
            </a:r>
            <a:br>
              <a:rPr lang="en-US" sz="4900" b="1" dirty="0">
                <a:solidFill>
                  <a:srgbClr val="0070C0"/>
                </a:solidFill>
                <a:cs typeface="Kalimati" panose="00000400000000000000" pitchFamily="2"/>
              </a:rPr>
            </a:br>
            <a:endParaRPr lang="en-US" sz="4900" b="1" dirty="0">
              <a:solidFill>
                <a:srgbClr val="0070C0"/>
              </a:solidFill>
              <a:latin typeface="Preeti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E921BB-8300-4441-83E0-EB542258975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35" y="1766784"/>
            <a:ext cx="5608320" cy="4206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570133"/>
            <a:ext cx="3088234" cy="4466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5965" y="1702966"/>
            <a:ext cx="32480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2" y="241110"/>
            <a:ext cx="11608230" cy="735283"/>
          </a:xfrm>
        </p:spPr>
        <p:txBody>
          <a:bodyPr/>
          <a:lstStyle/>
          <a:p>
            <a:pPr algn="ctr"/>
            <a:r>
              <a:rPr lang="ne-NP" b="1" dirty="0" smtClean="0">
                <a:solidFill>
                  <a:srgbClr val="FF0000"/>
                </a:solidFill>
              </a:rPr>
              <a:t>आ.व. २०७२/७३ देखि २०७६/७७ सम्मको राजश्व संकलन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811486"/>
              </p:ext>
            </p:extLst>
          </p:nvPr>
        </p:nvGraphicFramePr>
        <p:xfrm>
          <a:off x="677863" y="976393"/>
          <a:ext cx="10542910" cy="5711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2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06" y="294471"/>
            <a:ext cx="8981047" cy="6355573"/>
          </a:xfrm>
        </p:spPr>
      </p:pic>
    </p:spTree>
    <p:extLst>
      <p:ext uri="{BB962C8B-B14F-4D97-AF65-F5344CB8AC3E}">
        <p14:creationId xmlns:p14="http://schemas.microsoft.com/office/powerpoint/2010/main" val="36237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58" y="309966"/>
            <a:ext cx="9531457" cy="63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51" y="216977"/>
            <a:ext cx="9174810" cy="6486210"/>
          </a:xfrm>
        </p:spPr>
      </p:pic>
    </p:spTree>
    <p:extLst>
      <p:ext uri="{BB962C8B-B14F-4D97-AF65-F5344CB8AC3E}">
        <p14:creationId xmlns:p14="http://schemas.microsoft.com/office/powerpoint/2010/main" val="29723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04" y="206643"/>
            <a:ext cx="9056318" cy="6407919"/>
          </a:xfrm>
        </p:spPr>
      </p:pic>
    </p:spTree>
    <p:extLst>
      <p:ext uri="{BB962C8B-B14F-4D97-AF65-F5344CB8AC3E}">
        <p14:creationId xmlns:p14="http://schemas.microsoft.com/office/powerpoint/2010/main" val="536255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43" y="164504"/>
            <a:ext cx="9458566" cy="6693496"/>
          </a:xfrm>
        </p:spPr>
      </p:pic>
    </p:spTree>
    <p:extLst>
      <p:ext uri="{BB962C8B-B14F-4D97-AF65-F5344CB8AC3E}">
        <p14:creationId xmlns:p14="http://schemas.microsoft.com/office/powerpoint/2010/main" val="34656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89" y="185980"/>
            <a:ext cx="9415347" cy="6661954"/>
          </a:xfrm>
        </p:spPr>
      </p:pic>
    </p:spTree>
    <p:extLst>
      <p:ext uri="{BB962C8B-B14F-4D97-AF65-F5344CB8AC3E}">
        <p14:creationId xmlns:p14="http://schemas.microsoft.com/office/powerpoint/2010/main" val="33651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88" y="139485"/>
            <a:ext cx="9495285" cy="6718515"/>
          </a:xfrm>
        </p:spPr>
      </p:pic>
    </p:spTree>
    <p:extLst>
      <p:ext uri="{BB962C8B-B14F-4D97-AF65-F5344CB8AC3E}">
        <p14:creationId xmlns:p14="http://schemas.microsoft.com/office/powerpoint/2010/main" val="31776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3" y="15500"/>
            <a:ext cx="9696142" cy="6860635"/>
          </a:xfrm>
        </p:spPr>
      </p:pic>
    </p:spTree>
    <p:extLst>
      <p:ext uri="{BB962C8B-B14F-4D97-AF65-F5344CB8AC3E}">
        <p14:creationId xmlns:p14="http://schemas.microsoft.com/office/powerpoint/2010/main" val="30888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96" y="64464"/>
            <a:ext cx="9601312" cy="6793536"/>
          </a:xfrm>
        </p:spPr>
      </p:pic>
    </p:spTree>
    <p:extLst>
      <p:ext uri="{BB962C8B-B14F-4D97-AF65-F5344CB8AC3E}">
        <p14:creationId xmlns:p14="http://schemas.microsoft.com/office/powerpoint/2010/main" val="18317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814162"/>
              </p:ext>
            </p:extLst>
          </p:nvPr>
        </p:nvGraphicFramePr>
        <p:xfrm>
          <a:off x="154983" y="309968"/>
          <a:ext cx="4339526" cy="6698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71">
                  <a:extLst>
                    <a:ext uri="{9D8B030D-6E8A-4147-A177-3AD203B41FA5}">
                      <a16:colId xmlns:a16="http://schemas.microsoft.com/office/drawing/2014/main" val="837286643"/>
                    </a:ext>
                  </a:extLst>
                </a:gridCol>
                <a:gridCol w="1800295">
                  <a:extLst>
                    <a:ext uri="{9D8B030D-6E8A-4147-A177-3AD203B41FA5}">
                      <a16:colId xmlns:a16="http://schemas.microsoft.com/office/drawing/2014/main" val="3480122414"/>
                    </a:ext>
                  </a:extLst>
                </a:gridCol>
                <a:gridCol w="976393">
                  <a:extLst>
                    <a:ext uri="{9D8B030D-6E8A-4147-A177-3AD203B41FA5}">
                      <a16:colId xmlns:a16="http://schemas.microsoft.com/office/drawing/2014/main" val="2689050733"/>
                    </a:ext>
                  </a:extLst>
                </a:gridCol>
                <a:gridCol w="1224367">
                  <a:extLst>
                    <a:ext uri="{9D8B030D-6E8A-4147-A177-3AD203B41FA5}">
                      <a16:colId xmlns:a16="http://schemas.microsoft.com/office/drawing/2014/main" val="102960133"/>
                    </a:ext>
                  </a:extLst>
                </a:gridCol>
              </a:tblGrid>
              <a:tr h="40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qm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=;+=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cs typeface="Mangal" panose="00000400000000000000" pitchFamily="2"/>
                        </a:rPr>
                        <a:t>: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cs typeface="Mangal" panose="00000400000000000000" pitchFamily="2"/>
                        </a:rPr>
                        <a:t>yfgLo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cs typeface="Mangal" panose="00000400000000000000" pitchFamily="2"/>
                        </a:rPr>
                        <a:t>tx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s'n hg;+Vof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2117735"/>
                  </a:ext>
                </a:extLst>
              </a:tr>
              <a:tr h="614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/f]Nkf gu/kflnsf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32759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14.8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3291856"/>
                  </a:ext>
                </a:extLst>
              </a:tr>
              <a:tr h="614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@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;'lgn:d[tL ufp+kflnsf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28213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12.8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7047699"/>
                  </a:ext>
                </a:extLst>
              </a:tr>
              <a:tr h="614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?G6Lu9L ufp+kflnsf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27929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12.6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8848289"/>
                  </a:ext>
                </a:extLst>
              </a:tr>
              <a:tr h="614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n'+u|L ufp+kflnsf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23631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10.7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6309219"/>
                  </a:ext>
                </a:extLst>
              </a:tr>
              <a:tr h="614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lqj]0fL ufp+kflnsf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22957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10.4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6075420"/>
                  </a:ext>
                </a:extLst>
              </a:tr>
              <a:tr h="614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^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kl/jt{g ufp+kflnsf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20778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9.4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9516772"/>
                  </a:ext>
                </a:extLst>
              </a:tr>
              <a:tr h="614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&amp;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u+ufb]j ufp+kflnsf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20009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9.0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0584726"/>
                  </a:ext>
                </a:extLst>
              </a:tr>
              <a:tr h="614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df8L ufp+kflnsf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17986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8.1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1707241"/>
                  </a:ext>
                </a:extLst>
              </a:tr>
              <a:tr h="614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(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;'g5x/L ufp+kflnsf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16034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7.2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5300750"/>
                  </a:ext>
                </a:extLst>
              </a:tr>
              <a:tr h="614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!)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yjfª ufp+kflnsf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10881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4.9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462789"/>
                  </a:ext>
                </a:extLst>
              </a:tr>
            </a:tbl>
          </a:graphicData>
        </a:graphic>
      </p:graphicFrame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02" y="309967"/>
            <a:ext cx="7444198" cy="63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0" y="0"/>
            <a:ext cx="9700710" cy="6858000"/>
          </a:xfrm>
        </p:spPr>
      </p:pic>
    </p:spTree>
    <p:extLst>
      <p:ext uri="{BB962C8B-B14F-4D97-AF65-F5344CB8AC3E}">
        <p14:creationId xmlns:p14="http://schemas.microsoft.com/office/powerpoint/2010/main" val="2473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782" y="2825858"/>
            <a:ext cx="10760415" cy="1320800"/>
          </a:xfrm>
        </p:spPr>
        <p:txBody>
          <a:bodyPr anchor="ctr"/>
          <a:lstStyle/>
          <a:p>
            <a:r>
              <a:rPr lang="ne-NP" b="1" dirty="0" smtClean="0">
                <a:solidFill>
                  <a:srgbClr val="FF0000"/>
                </a:solidFill>
              </a:rPr>
              <a:t>वनको किसिम अनुसार उत्पादनशिलताको अवस्था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58937" cy="63026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ne-NP" b="1" dirty="0">
                <a:solidFill>
                  <a:srgbClr val="FF0000"/>
                </a:solidFill>
              </a:rPr>
              <a:t>जिल्लाको समग्र वनको किसिम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7862" y="1363852"/>
          <a:ext cx="10558407" cy="520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13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2475"/>
            <a:ext cx="10279968" cy="991891"/>
          </a:xfrm>
        </p:spPr>
        <p:txBody>
          <a:bodyPr/>
          <a:lstStyle/>
          <a:p>
            <a:pPr algn="ctr"/>
            <a:r>
              <a:rPr lang="ne-NP" b="1" dirty="0" smtClean="0">
                <a:solidFill>
                  <a:srgbClr val="FF0000"/>
                </a:solidFill>
              </a:rPr>
              <a:t>जिल्लाको समग्र वनको किसिम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5978" y="1224365"/>
          <a:ext cx="11732219" cy="475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417">
                  <a:extLst>
                    <a:ext uri="{9D8B030D-6E8A-4147-A177-3AD203B41FA5}">
                      <a16:colId xmlns:a16="http://schemas.microsoft.com/office/drawing/2014/main" val="1542339697"/>
                    </a:ext>
                  </a:extLst>
                </a:gridCol>
                <a:gridCol w="3031652">
                  <a:extLst>
                    <a:ext uri="{9D8B030D-6E8A-4147-A177-3AD203B41FA5}">
                      <a16:colId xmlns:a16="http://schemas.microsoft.com/office/drawing/2014/main" val="2517004628"/>
                    </a:ext>
                  </a:extLst>
                </a:gridCol>
                <a:gridCol w="2913682">
                  <a:extLst>
                    <a:ext uri="{9D8B030D-6E8A-4147-A177-3AD203B41FA5}">
                      <a16:colId xmlns:a16="http://schemas.microsoft.com/office/drawing/2014/main" val="3763398315"/>
                    </a:ext>
                  </a:extLst>
                </a:gridCol>
                <a:gridCol w="2789695">
                  <a:extLst>
                    <a:ext uri="{9D8B030D-6E8A-4147-A177-3AD203B41FA5}">
                      <a16:colId xmlns:a16="http://schemas.microsoft.com/office/drawing/2014/main" val="3884442827"/>
                    </a:ext>
                  </a:extLst>
                </a:gridCol>
                <a:gridCol w="2076773">
                  <a:extLst>
                    <a:ext uri="{9D8B030D-6E8A-4147-A177-3AD203B41FA5}">
                      <a16:colId xmlns:a16="http://schemas.microsoft.com/office/drawing/2014/main" val="538107929"/>
                    </a:ext>
                  </a:extLst>
                </a:gridCol>
              </a:tblGrid>
              <a:tr h="1890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क्र.सं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वनको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किसिम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क्षेत्रफल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 (</a:t>
                      </a:r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हे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प्रतिहेक्टर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मौज्दात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+mn-ea"/>
                          <a:cs typeface="+mn-cs"/>
                        </a:rPr>
                        <a:t>jflif</a:t>
                      </a: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+mn-ea"/>
                          <a:cs typeface="+mn-cs"/>
                        </a:rPr>
                        <a:t>{s j[</a:t>
                      </a:r>
                      <a:r>
                        <a:rPr lang="en-US" sz="2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+mn-ea"/>
                          <a:cs typeface="+mn-cs"/>
                        </a:rPr>
                        <a:t>l4b</a:t>
                      </a: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+mn-ea"/>
                          <a:cs typeface="+mn-cs"/>
                        </a:rPr>
                        <a:t>/      -3=</a:t>
                      </a:r>
                      <a:r>
                        <a:rPr lang="en-US" sz="2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+mn-ea"/>
                          <a:cs typeface="+mn-cs"/>
                        </a:rPr>
                        <a:t>ld</a:t>
                      </a: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ea typeface="+mn-ea"/>
                          <a:cs typeface="+mn-cs"/>
                        </a:rPr>
                        <a:t>=÷x]=_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3273849"/>
                  </a:ext>
                </a:extLst>
              </a:tr>
              <a:tr h="95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Fontasy Himali" panose="04020500000000000000" pitchFamily="82" charset="0"/>
                        </a:rPr>
                        <a:t>१.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सल्ला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प्रजाती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Fontasy Himali" panose="04020500000000000000" pitchFamily="82" charset="0"/>
                        </a:rPr>
                        <a:t>४९१७८.७१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१६८±१२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Fontasy Himali" panose="04020500000000000000" pitchFamily="82" charset="0"/>
                        </a:rPr>
                        <a:t>१.८४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720258"/>
                  </a:ext>
                </a:extLst>
              </a:tr>
              <a:tr h="95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Fontasy Himali" panose="04020500000000000000" pitchFamily="82" charset="0"/>
                        </a:rPr>
                        <a:t>२.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कडा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प्रजाती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Fontasy Himali" panose="04020500000000000000" pitchFamily="82" charset="0"/>
                        </a:rPr>
                        <a:t>२१९६९.४८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१०९±१४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Fontasy Himali" panose="04020500000000000000" pitchFamily="82" charset="0"/>
                        </a:rPr>
                        <a:t>१.०३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1436319"/>
                  </a:ext>
                </a:extLst>
              </a:tr>
              <a:tr h="95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Fontasy Himali" panose="04020500000000000000" pitchFamily="82" charset="0"/>
                        </a:rPr>
                        <a:t>३.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मिश्रित प्रजाती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Fontasy Himali" panose="04020500000000000000" pitchFamily="82" charset="0"/>
                        </a:rPr>
                        <a:t>२३२८४.७१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१४२±९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Fontasy Himali" panose="04020500000000000000" pitchFamily="82" charset="0"/>
                        </a:rPr>
                        <a:t>१.४४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591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6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515533"/>
              </p:ext>
            </p:extLst>
          </p:nvPr>
        </p:nvGraphicFramePr>
        <p:xfrm>
          <a:off x="-185982" y="52820"/>
          <a:ext cx="12057683" cy="699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974">
                  <a:extLst>
                    <a:ext uri="{9D8B030D-6E8A-4147-A177-3AD203B41FA5}">
                      <a16:colId xmlns:a16="http://schemas.microsoft.com/office/drawing/2014/main" val="1897780335"/>
                    </a:ext>
                  </a:extLst>
                </a:gridCol>
                <a:gridCol w="3554039">
                  <a:extLst>
                    <a:ext uri="{9D8B030D-6E8A-4147-A177-3AD203B41FA5}">
                      <a16:colId xmlns:a16="http://schemas.microsoft.com/office/drawing/2014/main" val="3841373985"/>
                    </a:ext>
                  </a:extLst>
                </a:gridCol>
                <a:gridCol w="1131376">
                  <a:extLst>
                    <a:ext uri="{9D8B030D-6E8A-4147-A177-3AD203B41FA5}">
                      <a16:colId xmlns:a16="http://schemas.microsoft.com/office/drawing/2014/main" val="2526966622"/>
                    </a:ext>
                  </a:extLst>
                </a:gridCol>
                <a:gridCol w="699248">
                  <a:extLst>
                    <a:ext uri="{9D8B030D-6E8A-4147-A177-3AD203B41FA5}">
                      <a16:colId xmlns:a16="http://schemas.microsoft.com/office/drawing/2014/main" val="1636262637"/>
                    </a:ext>
                  </a:extLst>
                </a:gridCol>
                <a:gridCol w="1387460">
                  <a:extLst>
                    <a:ext uri="{9D8B030D-6E8A-4147-A177-3AD203B41FA5}">
                      <a16:colId xmlns:a16="http://schemas.microsoft.com/office/drawing/2014/main" val="1688119092"/>
                    </a:ext>
                  </a:extLst>
                </a:gridCol>
                <a:gridCol w="1750841">
                  <a:extLst>
                    <a:ext uri="{9D8B030D-6E8A-4147-A177-3AD203B41FA5}">
                      <a16:colId xmlns:a16="http://schemas.microsoft.com/office/drawing/2014/main" val="1790914321"/>
                    </a:ext>
                  </a:extLst>
                </a:gridCol>
                <a:gridCol w="2609745">
                  <a:extLst>
                    <a:ext uri="{9D8B030D-6E8A-4147-A177-3AD203B41FA5}">
                      <a16:colId xmlns:a16="http://schemas.microsoft.com/office/drawing/2014/main" val="327395074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latin typeface="Mangal" panose="00000400000000000000" pitchFamily="2"/>
                          <a:ea typeface="Preeti" pitchFamily="2" charset="0"/>
                          <a:cs typeface="Kalimati" panose="00000400000000000000" pitchFamily="2"/>
                        </a:rPr>
                        <a:t>सि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.</a:t>
                      </a:r>
                      <a:r>
                        <a:rPr lang="ne-NP" sz="1600" b="1" dirty="0">
                          <a:effectLst/>
                          <a:latin typeface="Mangal" panose="00000400000000000000" pitchFamily="2"/>
                          <a:ea typeface="Preeti" pitchFamily="2" charset="0"/>
                          <a:cs typeface="Kalimati" panose="00000400000000000000" pitchFamily="2"/>
                        </a:rPr>
                        <a:t>नं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.</a:t>
                      </a:r>
                      <a:endParaRPr lang="en-US" sz="1600" b="1" dirty="0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latin typeface="Mangal" panose="00000400000000000000" pitchFamily="2"/>
                          <a:ea typeface="Preeti" pitchFamily="2" charset="0"/>
                          <a:cs typeface="Kalimati" panose="00000400000000000000" pitchFamily="2"/>
                        </a:rPr>
                        <a:t>वनको</a:t>
                      </a:r>
                      <a:r>
                        <a:rPr lang="ne-NP" sz="1600" b="1" dirty="0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 </a:t>
                      </a:r>
                      <a:r>
                        <a:rPr lang="ne-NP" sz="1600" b="1" dirty="0">
                          <a:effectLst/>
                          <a:latin typeface="Mangal" panose="00000400000000000000" pitchFamily="2"/>
                          <a:ea typeface="Preeti" pitchFamily="2" charset="0"/>
                          <a:cs typeface="Kalimati" panose="00000400000000000000" pitchFamily="2"/>
                        </a:rPr>
                        <a:t>प्रकार</a:t>
                      </a:r>
                      <a:endParaRPr lang="en-US" sz="1600" b="1" dirty="0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 dirty="0">
                          <a:effectLst/>
                          <a:latin typeface="Mangal" panose="00000400000000000000" pitchFamily="2"/>
                          <a:ea typeface="Preeti" pitchFamily="2" charset="0"/>
                          <a:cs typeface="Kalimati" panose="00000400000000000000" pitchFamily="2"/>
                        </a:rPr>
                        <a:t>प्रति</a:t>
                      </a:r>
                      <a:r>
                        <a:rPr lang="ne-NP" sz="1000" b="1" dirty="0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 </a:t>
                      </a:r>
                      <a:r>
                        <a:rPr lang="ne-NP" sz="1000" b="1" dirty="0">
                          <a:effectLst/>
                          <a:latin typeface="Mangal" panose="00000400000000000000" pitchFamily="2"/>
                          <a:ea typeface="Preeti" pitchFamily="2" charset="0"/>
                          <a:cs typeface="Kalimati" panose="00000400000000000000" pitchFamily="2"/>
                        </a:rPr>
                        <a:t>हेक्टर</a:t>
                      </a:r>
                      <a:r>
                        <a:rPr lang="ne-NP" sz="1000" b="1" dirty="0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 </a:t>
                      </a:r>
                      <a:r>
                        <a:rPr lang="ne-NP" sz="1000" b="1" dirty="0">
                          <a:effectLst/>
                          <a:latin typeface="Mangal" panose="00000400000000000000" pitchFamily="2"/>
                          <a:ea typeface="Preeti" pitchFamily="2" charset="0"/>
                          <a:cs typeface="Kalimati" panose="00000400000000000000" pitchFamily="2"/>
                        </a:rPr>
                        <a:t>औषत</a:t>
                      </a:r>
                      <a:r>
                        <a:rPr lang="ne-NP" sz="1000" b="1" dirty="0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 </a:t>
                      </a:r>
                      <a:r>
                        <a:rPr lang="ne-NP" sz="1000" b="1" dirty="0">
                          <a:effectLst/>
                          <a:latin typeface="Mangal" panose="00000400000000000000" pitchFamily="2"/>
                          <a:ea typeface="Preeti" pitchFamily="2" charset="0"/>
                          <a:cs typeface="Kalimati" panose="00000400000000000000" pitchFamily="2"/>
                        </a:rPr>
                        <a:t>संचिति</a:t>
                      </a:r>
                      <a:r>
                        <a:rPr lang="ne-NP" sz="1000" dirty="0">
                          <a:effectLst/>
                          <a:latin typeface="Preeti" pitchFamily="2" charset="0"/>
                          <a:ea typeface="Preeti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(Growing Stock)</a:t>
                      </a:r>
                      <a:endParaRPr lang="en-US" sz="1400" dirty="0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9863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latin typeface="Mangal" panose="00000400000000000000" pitchFamily="2"/>
                          <a:ea typeface="Preeti" pitchFamily="2" charset="0"/>
                          <a:cs typeface="Kalimati" panose="00000400000000000000" pitchFamily="2"/>
                        </a:rPr>
                        <a:t>रुख</a:t>
                      </a:r>
                      <a:endParaRPr lang="en-US" sz="1600" b="1" dirty="0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latin typeface="Mangal" panose="00000400000000000000" pitchFamily="2"/>
                          <a:ea typeface="Preeti" pitchFamily="2" charset="0"/>
                          <a:cs typeface="Kalimati" panose="00000400000000000000" pitchFamily="2"/>
                        </a:rPr>
                        <a:t>पोल</a:t>
                      </a:r>
                      <a:endParaRPr lang="en-US" sz="1600" b="1" dirty="0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latin typeface="Mangal" panose="00000400000000000000" pitchFamily="2"/>
                          <a:ea typeface="Preeti" pitchFamily="2" charset="0"/>
                          <a:cs typeface="Kalimati" panose="00000400000000000000" pitchFamily="2"/>
                        </a:rPr>
                        <a:t>लाथ्रा</a:t>
                      </a:r>
                      <a:r>
                        <a:rPr lang="ne-NP" sz="1600" b="1" dirty="0">
                          <a:effectLst/>
                          <a:latin typeface="Preeti" pitchFamily="2" charset="0"/>
                          <a:ea typeface="Preeti" pitchFamily="2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b="1" dirty="0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Mangal" panose="00000400000000000000" pitchFamily="2"/>
                          <a:ea typeface="Preeti" pitchFamily="2" charset="0"/>
                          <a:cs typeface="Kalimati" panose="00000400000000000000" pitchFamily="2"/>
                        </a:rPr>
                        <a:t>बिरुवा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Mangal" panose="00000400000000000000" pitchFamily="2"/>
                          <a:ea typeface="Preeti" pitchFamily="2" charset="0"/>
                          <a:cs typeface="Kalimati" panose="00000400000000000000" pitchFamily="2"/>
                        </a:rPr>
                        <a:t>काण्ड</a:t>
                      </a:r>
                      <a:r>
                        <a:rPr lang="ne-NP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 </a:t>
                      </a:r>
                      <a:r>
                        <a:rPr lang="ne-NP" sz="1600" b="1">
                          <a:effectLst/>
                          <a:latin typeface="Mangal" panose="00000400000000000000" pitchFamily="2"/>
                          <a:ea typeface="Preeti" pitchFamily="2" charset="0"/>
                          <a:cs typeface="Kalimati" panose="00000400000000000000" pitchFamily="2"/>
                        </a:rPr>
                        <a:t>आयतन</a:t>
                      </a:r>
                      <a:r>
                        <a:rPr lang="ne-NP" sz="1600" b="1">
                          <a:effectLst/>
                          <a:latin typeface="Mangal" panose="00000400000000000000" pitchFamily="2"/>
                          <a:ea typeface="Preeti" pitchFamily="2" charset="0"/>
                          <a:cs typeface="Mangal" panose="00000400000000000000" pitchFamily="2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(</a:t>
                      </a:r>
                      <a:r>
                        <a:rPr lang="ne-NP" sz="1600" b="1">
                          <a:effectLst/>
                          <a:latin typeface="Mangal" panose="00000400000000000000" pitchFamily="2"/>
                          <a:ea typeface="Preeti" pitchFamily="2" charset="0"/>
                          <a:cs typeface="Kalimati" panose="00000400000000000000" pitchFamily="2"/>
                        </a:rPr>
                        <a:t>घ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.</a:t>
                      </a:r>
                      <a:r>
                        <a:rPr lang="ne-NP" sz="1600" b="1">
                          <a:effectLst/>
                          <a:latin typeface="Mangal" panose="00000400000000000000" pitchFamily="2"/>
                          <a:ea typeface="Preeti" pitchFamily="2" charset="0"/>
                          <a:cs typeface="Kalimati" panose="00000400000000000000" pitchFamily="2"/>
                        </a:rPr>
                        <a:t>मि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./</a:t>
                      </a:r>
                      <a:r>
                        <a:rPr lang="ne-NP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हे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.) 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863028"/>
                  </a:ext>
                </a:extLst>
              </a:tr>
              <a:tr h="274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Preeti" pitchFamily="2" charset="0"/>
                          <a:ea typeface="Preeti" pitchFamily="2" charset="0"/>
                          <a:cs typeface="Kalimati" panose="00000400000000000000" pitchFamily="2"/>
                        </a:rPr>
                        <a:t>१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Hill Sal Forest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६८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४५४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२०३१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६९१७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१३६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8390328"/>
                  </a:ext>
                </a:extLst>
              </a:tr>
              <a:tr h="3075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Preeti" pitchFamily="2" charset="0"/>
                          <a:ea typeface="Preeti" pitchFamily="2" charset="0"/>
                          <a:cs typeface="Kalimati" panose="00000400000000000000" pitchFamily="2"/>
                        </a:rPr>
                        <a:t>२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Tropical Hardwood Forest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५०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२८५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१७५२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५१८९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८२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6725755"/>
                  </a:ext>
                </a:extLst>
              </a:tr>
              <a:tr h="232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Preeti" pitchFamily="2" charset="0"/>
                          <a:ea typeface="Preeti" pitchFamily="2" charset="0"/>
                          <a:cs typeface="Kalimati" panose="00000400000000000000" pitchFamily="2"/>
                        </a:rPr>
                        <a:t>३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Khair-Sisoo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 Forest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३३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२६४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१७८२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४०९१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७०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2216642"/>
                  </a:ext>
                </a:extLst>
              </a:tr>
              <a:tr h="358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Preeti" pitchFamily="2" charset="0"/>
                          <a:ea typeface="Preeti" pitchFamily="2" charset="0"/>
                          <a:cs typeface="Kalimati" panose="00000400000000000000" pitchFamily="2"/>
                        </a:rPr>
                        <a:t>४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Pure pine forest High dense</a:t>
                      </a:r>
                      <a:endParaRPr lang="en-US" sz="1600" b="1" dirty="0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७६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३४७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१७४९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५४२२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१६०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5171753"/>
                  </a:ext>
                </a:extLst>
              </a:tr>
              <a:tr h="309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Preeti" pitchFamily="2" charset="0"/>
                          <a:ea typeface="Preeti" pitchFamily="2" charset="0"/>
                          <a:cs typeface="Kalimati" panose="00000400000000000000" pitchFamily="2"/>
                        </a:rPr>
                        <a:t>५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Pure pine forest mid dense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५३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२०२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१८३८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५०७५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११४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0910057"/>
                  </a:ext>
                </a:extLst>
              </a:tr>
              <a:tr h="247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Preeti" pitchFamily="2" charset="0"/>
                          <a:ea typeface="Preeti" pitchFamily="2" charset="0"/>
                          <a:cs typeface="Kalimati" panose="00000400000000000000" pitchFamily="2"/>
                        </a:rPr>
                        <a:t>६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Mixed pine forest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६६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३४३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१८२९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५४९४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१३९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5488754"/>
                  </a:ext>
                </a:extLst>
              </a:tr>
              <a:tr h="265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Preeti" pitchFamily="2" charset="0"/>
                          <a:ea typeface="Preeti" pitchFamily="2" charset="0"/>
                          <a:cs typeface="Kalimati" panose="00000400000000000000" pitchFamily="2"/>
                        </a:rPr>
                        <a:t>७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Utis forest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६३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३३२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१४५२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४८४६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१८५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97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Preeti" pitchFamily="2" charset="0"/>
                          <a:ea typeface="Preeti" pitchFamily="2" charset="0"/>
                          <a:cs typeface="Kalimati" panose="00000400000000000000" pitchFamily="2"/>
                        </a:rPr>
                        <a:t>८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Quercus leucotricophera forest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६७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४५५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१५४०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४६५०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१०७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5330230"/>
                  </a:ext>
                </a:extLst>
              </a:tr>
              <a:tr h="267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Preeti" pitchFamily="2" charset="0"/>
                          <a:ea typeface="Preeti" pitchFamily="2" charset="0"/>
                          <a:cs typeface="Kalimati" panose="00000400000000000000" pitchFamily="2"/>
                        </a:rPr>
                        <a:t>९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Rhododendron forest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७३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३९६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१५६९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४८४६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९५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9976146"/>
                  </a:ext>
                </a:extLst>
              </a:tr>
              <a:tr h="316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Preeti" pitchFamily="2" charset="0"/>
                          <a:ea typeface="Preeti" pitchFamily="2" charset="0"/>
                          <a:cs typeface="Kalimati" panose="00000400000000000000" pitchFamily="2"/>
                        </a:rPr>
                        <a:t>१०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Upper temperate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coniferous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forest</a:t>
                      </a:r>
                      <a:endParaRPr lang="en-US" sz="1600" b="1" dirty="0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७४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२६४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२४००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५०४८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३५५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694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Preeti" pitchFamily="2" charset="0"/>
                          <a:ea typeface="Preeti" pitchFamily="2" charset="0"/>
                          <a:cs typeface="Kalimati" panose="00000400000000000000" pitchFamily="2"/>
                        </a:rPr>
                        <a:t>११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Upper temperate mixed forest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८६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३६०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२५७१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६६६७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२०८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2838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Preeti" pitchFamily="2" charset="0"/>
                          <a:ea typeface="Preeti" pitchFamily="2" charset="0"/>
                          <a:cs typeface="Kalimati" panose="00000400000000000000" pitchFamily="2"/>
                        </a:rPr>
                        <a:t>१२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Quercus semicarpifolia forest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१०६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४४९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२०४८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६७७३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१६९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1417534"/>
                  </a:ext>
                </a:extLst>
              </a:tr>
              <a:tr h="265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Preeti" pitchFamily="2" charset="0"/>
                          <a:ea typeface="Preeti" pitchFamily="2" charset="0"/>
                          <a:cs typeface="Kalimati" panose="00000400000000000000" pitchFamily="2"/>
                        </a:rPr>
                        <a:t>१३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Schima-castanopsis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 forest</a:t>
                      </a:r>
                      <a:endParaRPr lang="en-US" sz="1600" b="1" dirty="0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६०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४१४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२०८०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४८५७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१००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415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Preeti" pitchFamily="2" charset="0"/>
                          <a:ea typeface="Preeti" pitchFamily="2" charset="0"/>
                          <a:cs typeface="Kalimati" panose="00000400000000000000" pitchFamily="2"/>
                        </a:rPr>
                        <a:t>१४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Sub tropical broadleaved forest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५३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४०४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१६६१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४६७३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८१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88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Preeti" pitchFamily="2" charset="0"/>
                          <a:ea typeface="Preeti" pitchFamily="2" charset="0"/>
                          <a:cs typeface="Kalimati" panose="00000400000000000000" pitchFamily="2"/>
                        </a:rPr>
                        <a:t>१५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Pinus patula forest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१२५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५००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१४००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३६६७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२७०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2878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latin typeface="Preeti" pitchFamily="2" charset="0"/>
                          <a:ea typeface="Preeti" pitchFamily="2" charset="0"/>
                          <a:cs typeface="Kalimati" panose="00000400000000000000" pitchFamily="2"/>
                        </a:rPr>
                        <a:t>१६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Lower temperate broad leaved forest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७३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४७८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१९३३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४७५०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१६०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83898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Preeti" pitchFamily="2" charset="0"/>
                          <a:cs typeface="Kalimati" panose="00000400000000000000" pitchFamily="2"/>
                        </a:rPr>
                        <a:t>All National Forest of Rolpa</a:t>
                      </a:r>
                      <a:endParaRPr lang="en-US" sz="1600" b="1">
                        <a:effectLst/>
                        <a:latin typeface="Preeti" pitchFamily="2" charset="0"/>
                        <a:ea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६८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३४२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१७९०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५३१८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ne-NP" sz="1600" b="1" dirty="0">
                          <a:effectLst/>
                          <a:latin typeface="FONTASY_ HIMALI_ TT" panose="040B0500000000000000" pitchFamily="82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१४०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3637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5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147873" cy="1320800"/>
          </a:xfrm>
        </p:spPr>
        <p:txBody>
          <a:bodyPr/>
          <a:lstStyle/>
          <a:p>
            <a:pPr algn="ctr"/>
            <a:r>
              <a:rPr lang="ne-NP" b="1" dirty="0" smtClean="0">
                <a:solidFill>
                  <a:srgbClr val="FF0000"/>
                </a:solidFill>
              </a:rPr>
              <a:t>सरकारबाट व्यवस्थित वनबाट संकलन गर्न सकिने अनुमानित काठ दाउराको परिमाण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429768"/>
              </p:ext>
            </p:extLst>
          </p:nvPr>
        </p:nvGraphicFramePr>
        <p:xfrm>
          <a:off x="677863" y="2160588"/>
          <a:ext cx="11147344" cy="3914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971">
                  <a:extLst>
                    <a:ext uri="{9D8B030D-6E8A-4147-A177-3AD203B41FA5}">
                      <a16:colId xmlns:a16="http://schemas.microsoft.com/office/drawing/2014/main" val="2347392184"/>
                    </a:ext>
                  </a:extLst>
                </a:gridCol>
                <a:gridCol w="1751308">
                  <a:extLst>
                    <a:ext uri="{9D8B030D-6E8A-4147-A177-3AD203B41FA5}">
                      <a16:colId xmlns:a16="http://schemas.microsoft.com/office/drawing/2014/main" val="2438356883"/>
                    </a:ext>
                  </a:extLst>
                </a:gridCol>
                <a:gridCol w="1084882">
                  <a:extLst>
                    <a:ext uri="{9D8B030D-6E8A-4147-A177-3AD203B41FA5}">
                      <a16:colId xmlns:a16="http://schemas.microsoft.com/office/drawing/2014/main" val="918649628"/>
                    </a:ext>
                  </a:extLst>
                </a:gridCol>
                <a:gridCol w="1472339">
                  <a:extLst>
                    <a:ext uri="{9D8B030D-6E8A-4147-A177-3AD203B41FA5}">
                      <a16:colId xmlns:a16="http://schemas.microsoft.com/office/drawing/2014/main" val="684682740"/>
                    </a:ext>
                  </a:extLst>
                </a:gridCol>
                <a:gridCol w="1627322">
                  <a:extLst>
                    <a:ext uri="{9D8B030D-6E8A-4147-A177-3AD203B41FA5}">
                      <a16:colId xmlns:a16="http://schemas.microsoft.com/office/drawing/2014/main" val="3890921184"/>
                    </a:ext>
                  </a:extLst>
                </a:gridCol>
                <a:gridCol w="1363851">
                  <a:extLst>
                    <a:ext uri="{9D8B030D-6E8A-4147-A177-3AD203B41FA5}">
                      <a16:colId xmlns:a16="http://schemas.microsoft.com/office/drawing/2014/main" val="3492810503"/>
                    </a:ext>
                  </a:extLst>
                </a:gridCol>
                <a:gridCol w="1518833">
                  <a:extLst>
                    <a:ext uri="{9D8B030D-6E8A-4147-A177-3AD203B41FA5}">
                      <a16:colId xmlns:a16="http://schemas.microsoft.com/office/drawing/2014/main" val="2158726887"/>
                    </a:ext>
                  </a:extLst>
                </a:gridCol>
                <a:gridCol w="1487838">
                  <a:extLst>
                    <a:ext uri="{9D8B030D-6E8A-4147-A177-3AD203B41FA5}">
                      <a16:colId xmlns:a16="http://schemas.microsoft.com/office/drawing/2014/main" val="2641081917"/>
                    </a:ext>
                  </a:extLst>
                </a:gridCol>
              </a:tblGrid>
              <a:tr h="7909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क्र.सं.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वन पैदावारको नाम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ईकाइ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आ.व.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50493"/>
                  </a:ext>
                </a:extLst>
              </a:tr>
              <a:tr h="1541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०७७/०७८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०७८/०७९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०७९/०८०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०८०/०८१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०८१/०८२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7371616"/>
                  </a:ext>
                </a:extLst>
              </a:tr>
              <a:tr h="79098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१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काठ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क्यू.फि.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९२०३९.५३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९२०३९.५३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९२०३९.५३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९२०३९.५३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९२०३९.५३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0869153"/>
                  </a:ext>
                </a:extLst>
              </a:tr>
              <a:tr h="79098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२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दाउरा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चट्टा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१४७.०८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१४७.०८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१४७.०८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१४७.०८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१४७.०८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6392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154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147873" cy="785247"/>
          </a:xfrm>
        </p:spPr>
        <p:txBody>
          <a:bodyPr/>
          <a:lstStyle/>
          <a:p>
            <a:pPr algn="ctr"/>
            <a:r>
              <a:rPr lang="ne-NP" b="1" dirty="0" smtClean="0">
                <a:solidFill>
                  <a:srgbClr val="FF0000"/>
                </a:solidFill>
              </a:rPr>
              <a:t>जडिबुटी तथा गैरकाष्ट वन पैदावार संकलन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076773"/>
            <a:ext cx="10357459" cy="3285641"/>
          </a:xfrm>
        </p:spPr>
        <p:txBody>
          <a:bodyPr>
            <a:normAutofit/>
          </a:bodyPr>
          <a:lstStyle/>
          <a:p>
            <a:r>
              <a:rPr lang="ne-NP" sz="2800" dirty="0" smtClean="0"/>
              <a:t>सरकाद्वारा व्यवस्थित वनबाट औषत </a:t>
            </a:r>
            <a:r>
              <a:rPr lang="ne-NP" sz="2800" dirty="0"/>
              <a:t>बार्षिक रुपमा </a:t>
            </a:r>
            <a:r>
              <a:rPr lang="ne-NP" sz="2800" dirty="0" smtClean="0"/>
              <a:t>परिमाण </a:t>
            </a:r>
            <a:r>
              <a:rPr lang="ne-NP" sz="2800" dirty="0"/>
              <a:t>१</a:t>
            </a:r>
            <a:r>
              <a:rPr lang="en-US" sz="2800" dirty="0"/>
              <a:t>,</a:t>
            </a:r>
            <a:r>
              <a:rPr lang="ne-NP" sz="2800" dirty="0"/>
              <a:t>७१</a:t>
            </a:r>
            <a:r>
              <a:rPr lang="en-US" sz="2800" dirty="0"/>
              <a:t>,</a:t>
            </a:r>
            <a:r>
              <a:rPr lang="ne-NP" sz="2800" dirty="0"/>
              <a:t>३७९ के</a:t>
            </a:r>
            <a:r>
              <a:rPr lang="en-US" sz="2800" dirty="0"/>
              <a:t>.</a:t>
            </a:r>
            <a:r>
              <a:rPr lang="ne-NP" sz="2800" dirty="0" smtClean="0"/>
              <a:t>जी जडीबुटी संकलन हुने</a:t>
            </a:r>
          </a:p>
          <a:p>
            <a:r>
              <a:rPr lang="ne-NP" sz="2800" dirty="0"/>
              <a:t>आगामी ५ बर्षमा जम्मा रु</a:t>
            </a:r>
            <a:r>
              <a:rPr lang="en-US" sz="2800" dirty="0"/>
              <a:t>.</a:t>
            </a:r>
            <a:r>
              <a:rPr lang="ne-NP" sz="2800" dirty="0"/>
              <a:t> ७०</a:t>
            </a:r>
            <a:r>
              <a:rPr lang="en-US" sz="2800" dirty="0"/>
              <a:t>,</a:t>
            </a:r>
            <a:r>
              <a:rPr lang="ne-NP" sz="2800" dirty="0"/>
              <a:t>६८</a:t>
            </a:r>
            <a:r>
              <a:rPr lang="en-US" sz="2800" dirty="0"/>
              <a:t>,</a:t>
            </a:r>
            <a:r>
              <a:rPr lang="ne-NP" sz="2800" dirty="0"/>
              <a:t>५९५ राजश्व संकलन हुन सक्ने अनुमान गरिएको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1532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81446" cy="1320800"/>
          </a:xfrm>
        </p:spPr>
        <p:txBody>
          <a:bodyPr anchor="ctr">
            <a:normAutofit/>
          </a:bodyPr>
          <a:lstStyle/>
          <a:p>
            <a:pPr algn="ctr"/>
            <a:r>
              <a:rPr lang="ne-NP" sz="4400" dirty="0" smtClean="0">
                <a:solidFill>
                  <a:srgbClr val="FF0000"/>
                </a:solidFill>
              </a:rPr>
              <a:t>५ वर्षे अवधीमा कुल राजश्व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481447" cy="3880773"/>
          </a:xfrm>
        </p:spPr>
        <p:txBody>
          <a:bodyPr>
            <a:normAutofit/>
          </a:bodyPr>
          <a:lstStyle/>
          <a:p>
            <a:r>
              <a:rPr lang="ne-NP" sz="3200" dirty="0"/>
              <a:t>कार्ययोजना कार्यान्वयनबाट </a:t>
            </a:r>
            <a:r>
              <a:rPr lang="ne-NP" sz="3200" b="1" dirty="0" smtClean="0"/>
              <a:t>रु</a:t>
            </a:r>
            <a:r>
              <a:rPr lang="ne-NP" sz="3200" b="1" dirty="0"/>
              <a:t>. </a:t>
            </a:r>
            <a:r>
              <a:rPr lang="ne-NP" sz="3200" dirty="0" smtClean="0"/>
              <a:t>५</a:t>
            </a:r>
            <a:r>
              <a:rPr lang="en-US" sz="3200" dirty="0" smtClean="0"/>
              <a:t>,</a:t>
            </a:r>
            <a:r>
              <a:rPr lang="ne-NP" sz="3200" dirty="0" smtClean="0"/>
              <a:t>२१</a:t>
            </a:r>
            <a:r>
              <a:rPr lang="en-US" sz="3200" dirty="0" smtClean="0"/>
              <a:t>,</a:t>
            </a:r>
            <a:r>
              <a:rPr lang="ne-NP" sz="3200" dirty="0" smtClean="0"/>
              <a:t>५५</a:t>
            </a:r>
            <a:r>
              <a:rPr lang="en-US" sz="3200" dirty="0" smtClean="0"/>
              <a:t>,</a:t>
            </a:r>
            <a:r>
              <a:rPr lang="ne-NP" sz="3200" dirty="0" smtClean="0"/>
              <a:t>३९९.४५</a:t>
            </a:r>
            <a:r>
              <a:rPr lang="ne-NP" sz="3200" b="1" dirty="0" smtClean="0"/>
              <a:t> </a:t>
            </a:r>
            <a:r>
              <a:rPr lang="ne-NP" sz="3200" dirty="0"/>
              <a:t>राजश्व तथा सामुदायिक वनलाई </a:t>
            </a:r>
            <a:r>
              <a:rPr lang="ne-NP" sz="3200" b="1" dirty="0"/>
              <a:t>रु. </a:t>
            </a:r>
            <a:r>
              <a:rPr lang="ne-NP" sz="3200" dirty="0" smtClean="0"/>
              <a:t>२७</a:t>
            </a:r>
            <a:r>
              <a:rPr lang="en-US" sz="3200" dirty="0" smtClean="0"/>
              <a:t>,</a:t>
            </a:r>
            <a:r>
              <a:rPr lang="ne-NP" sz="3200" dirty="0" smtClean="0"/>
              <a:t>७३</a:t>
            </a:r>
            <a:r>
              <a:rPr lang="en-US" sz="3200" dirty="0" smtClean="0"/>
              <a:t>,</a:t>
            </a:r>
            <a:r>
              <a:rPr lang="ne-NP" sz="3200" dirty="0" smtClean="0"/>
              <a:t>२८</a:t>
            </a:r>
            <a:r>
              <a:rPr lang="en-US" sz="3200" dirty="0" smtClean="0"/>
              <a:t>,</a:t>
            </a:r>
            <a:r>
              <a:rPr lang="ne-NP" sz="3200" dirty="0" smtClean="0"/>
              <a:t>०७७.५० </a:t>
            </a:r>
            <a:r>
              <a:rPr lang="ne-NP" sz="3200" dirty="0"/>
              <a:t>आम्दानी भएको हुनेछ ।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7573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ne-NP" sz="4000" b="1" dirty="0" smtClean="0">
                <a:solidFill>
                  <a:srgbClr val="FF0000"/>
                </a:solidFill>
              </a:rPr>
              <a:t>पाँच वर्षको लागि प्रस्तावित बजेट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11225364" cy="3927959"/>
          </a:xfrm>
        </p:spPr>
        <p:txBody>
          <a:bodyPr>
            <a:normAutofit/>
          </a:bodyPr>
          <a:lstStyle/>
          <a:p>
            <a:r>
              <a:rPr lang="ne-NP" sz="3600" dirty="0" smtClean="0"/>
              <a:t>कार्यक्रम तर्फ – रु. २५ करोड ३४ लाख</a:t>
            </a:r>
            <a:endParaRPr lang="ne-NP" sz="3600" dirty="0"/>
          </a:p>
          <a:p>
            <a:r>
              <a:rPr lang="ne-NP" sz="3600" dirty="0" smtClean="0"/>
              <a:t>साधारण खर्च – रु. १४ करोड ३३ लाख ६५ हजार</a:t>
            </a:r>
          </a:p>
          <a:p>
            <a:r>
              <a:rPr lang="ne-NP" sz="3600" dirty="0" smtClean="0"/>
              <a:t>कुल प्रस्तावित बजेट – रु. ३९ करोड ६७ लाख ७६ हजार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00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11" y="280692"/>
            <a:ext cx="8823127" cy="804189"/>
          </a:xfrm>
        </p:spPr>
        <p:txBody>
          <a:bodyPr/>
          <a:lstStyle/>
          <a:p>
            <a:r>
              <a:rPr lang="ne-NP" b="1" dirty="0" smtClean="0">
                <a:solidFill>
                  <a:srgbClr val="FF0000"/>
                </a:solidFill>
              </a:rPr>
              <a:t>५ वर्षको लागि प्रस्तावित बजेट-कार्यक्रम तर्फ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073418"/>
              </p:ext>
            </p:extLst>
          </p:nvPr>
        </p:nvGraphicFramePr>
        <p:xfrm>
          <a:off x="677862" y="945397"/>
          <a:ext cx="10372429" cy="579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431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289" y="374543"/>
            <a:ext cx="10450449" cy="1320800"/>
          </a:xfrm>
        </p:spPr>
        <p:txBody>
          <a:bodyPr/>
          <a:lstStyle/>
          <a:p>
            <a:pPr algn="ctr"/>
            <a:r>
              <a:rPr lang="ne-NP" b="1" dirty="0" smtClean="0">
                <a:solidFill>
                  <a:srgbClr val="FF0000"/>
                </a:solidFill>
              </a:rPr>
              <a:t>रोल्पा जिल्लाको जातजातीगत संरचना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883790"/>
              </p:ext>
            </p:extLst>
          </p:nvPr>
        </p:nvGraphicFramePr>
        <p:xfrm>
          <a:off x="677863" y="1115878"/>
          <a:ext cx="10449920" cy="574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3130658" y="3192651"/>
            <a:ext cx="883404" cy="4318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e-NP" sz="1600" b="1" dirty="0" smtClean="0">
                <a:solidFill>
                  <a:schemeClr val="bg1"/>
                </a:solidFill>
              </a:rPr>
              <a:t>३३.८</a:t>
            </a:r>
            <a:r>
              <a:rPr lang="en-US" sz="1600" b="1" dirty="0" smtClean="0">
                <a:solidFill>
                  <a:schemeClr val="bg1"/>
                </a:solidFill>
              </a:rPr>
              <a:t> 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231036" y="4928462"/>
            <a:ext cx="852408" cy="4649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e-NP" sz="1600" b="1" dirty="0" smtClean="0">
                <a:solidFill>
                  <a:schemeClr val="bg1"/>
                </a:solidFill>
              </a:rPr>
              <a:t>१२.२</a:t>
            </a:r>
            <a:r>
              <a:rPr lang="en-US" sz="1600" b="1" dirty="0" smtClean="0">
                <a:solidFill>
                  <a:schemeClr val="bg1"/>
                </a:solidFill>
              </a:rPr>
              <a:t>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313333" y="5331416"/>
            <a:ext cx="792999" cy="4623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e-NP" sz="1600" b="1" dirty="0" smtClean="0">
                <a:solidFill>
                  <a:schemeClr val="bg1"/>
                </a:solidFill>
              </a:rPr>
              <a:t>३.६</a:t>
            </a:r>
            <a:r>
              <a:rPr lang="en-US" sz="1600" b="1" dirty="0" smtClean="0">
                <a:solidFill>
                  <a:schemeClr val="bg1"/>
                </a:solidFill>
              </a:rPr>
              <a:t> 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411130" y="5485108"/>
            <a:ext cx="792999" cy="4623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e-NP" sz="1600" b="1" dirty="0" smtClean="0">
                <a:solidFill>
                  <a:schemeClr val="bg1"/>
                </a:solidFill>
              </a:rPr>
              <a:t>२.३</a:t>
            </a:r>
            <a:r>
              <a:rPr lang="en-US" sz="1600" b="1" dirty="0" smtClean="0">
                <a:solidFill>
                  <a:schemeClr val="bg1"/>
                </a:solidFill>
              </a:rPr>
              <a:t> 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37341" y="5486401"/>
            <a:ext cx="792999" cy="3228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e-NP" sz="1600" b="1" dirty="0" smtClean="0">
                <a:solidFill>
                  <a:schemeClr val="bg1"/>
                </a:solidFill>
              </a:rPr>
              <a:t>१.२</a:t>
            </a:r>
            <a:r>
              <a:rPr lang="en-US" sz="1600" b="1" dirty="0" smtClean="0">
                <a:solidFill>
                  <a:schemeClr val="bg1"/>
                </a:solidFill>
              </a:rPr>
              <a:t> 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663552" y="5485108"/>
            <a:ext cx="805912" cy="5127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e-NP" sz="1600" b="1" dirty="0" smtClean="0">
                <a:solidFill>
                  <a:schemeClr val="bg1"/>
                </a:solidFill>
              </a:rPr>
              <a:t>१</a:t>
            </a:r>
            <a:r>
              <a:rPr lang="en-US" sz="1600" b="1" dirty="0" smtClean="0">
                <a:solidFill>
                  <a:schemeClr val="bg1"/>
                </a:solidFill>
              </a:rPr>
              <a:t> 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9761349" y="5430223"/>
            <a:ext cx="805912" cy="3112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e-NP" sz="1600" b="1" dirty="0" smtClean="0">
                <a:solidFill>
                  <a:schemeClr val="bg1"/>
                </a:solidFill>
              </a:rPr>
              <a:t>२.८ </a:t>
            </a:r>
            <a:r>
              <a:rPr lang="en-US" sz="1600" b="1" dirty="0" smtClean="0">
                <a:solidFill>
                  <a:schemeClr val="bg1"/>
                </a:solidFill>
              </a:rPr>
              <a:t>%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234" y="3235137"/>
            <a:ext cx="10620930" cy="63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e-NP" sz="4000" b="1" dirty="0" smtClean="0">
                <a:solidFill>
                  <a:srgbClr val="FF0000"/>
                </a:solidFill>
              </a:rPr>
              <a:t>वातावरणीय प्रभाव र प्रभाव न्यूनिकरणका उपायहरु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b="1" dirty="0" smtClean="0">
                <a:solidFill>
                  <a:srgbClr val="FF0000"/>
                </a:solidFill>
              </a:rPr>
              <a:t>भौतिक तथा रासायनिक प्रभावहरु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389053"/>
              </p:ext>
            </p:extLst>
          </p:nvPr>
        </p:nvGraphicFramePr>
        <p:xfrm>
          <a:off x="677862" y="1371596"/>
          <a:ext cx="10904538" cy="5785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671">
                  <a:extLst>
                    <a:ext uri="{9D8B030D-6E8A-4147-A177-3AD203B41FA5}">
                      <a16:colId xmlns:a16="http://schemas.microsoft.com/office/drawing/2014/main" val="2578505093"/>
                    </a:ext>
                  </a:extLst>
                </a:gridCol>
                <a:gridCol w="8137867">
                  <a:extLst>
                    <a:ext uri="{9D8B030D-6E8A-4147-A177-3AD203B41FA5}">
                      <a16:colId xmlns:a16="http://schemas.microsoft.com/office/drawing/2014/main" val="130681902"/>
                    </a:ext>
                  </a:extLst>
                </a:gridCol>
              </a:tblGrid>
              <a:tr h="415532"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;Defljt k|lts"n k|efj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k|efj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Go"gLs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0fsf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pkfox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¿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7584735"/>
                  </a:ext>
                </a:extLst>
              </a:tr>
              <a:tr h="4155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-s_ ef}lts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6630855"/>
                  </a:ext>
                </a:extLst>
              </a:tr>
              <a:tr h="41553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jgIf]qdf x'g] e"–Ifosf sf/0f uN5L lgdf{0f x'g ;Sg]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 lx++8\bf ;df]Rr /]vfsf] ;dfgfGt/ lx+8\g nufpg]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2298363"/>
                  </a:ext>
                </a:extLst>
              </a:tr>
              <a:tr h="80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 uN5L lgdf0f{ ePdf t'?Gt /f]syfd ug]{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8340086"/>
                  </a:ext>
                </a:extLst>
              </a:tr>
              <a:tr h="82051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jgsf] k|fs[lts ;f}Gbo{ lau|g]]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sfdbf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x?nfO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sfo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{;+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rfng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x'g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'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klxn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]g} To;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lsl;dsf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sfo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{x?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gug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 ;'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lrt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ul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/g]5 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5937162"/>
                  </a:ext>
                </a:extLst>
              </a:tr>
              <a:tr h="415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jg k}bfjf/ cf];f/k;f/ ubf{ ;se/ k'/fg} jf6f]jf6 ug{ nufOg]5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0703637"/>
                  </a:ext>
                </a:extLst>
              </a:tr>
              <a:tr h="4155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-v_ /f;folgs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743085"/>
                  </a:ext>
                </a:extLst>
              </a:tr>
              <a:tr h="415532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jgdf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lgolGqt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cfuf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nufpg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sfo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jf6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jfo'k|b"if0f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x'g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;Sg]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:yfgLo hgtfnfO{ kTs/, ;NnLlj/ / ;'s]sf] ;f]Q/sf k|of]u ug{ k|f]T;fxg ug]{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3821053"/>
                  </a:ext>
                </a:extLst>
              </a:tr>
              <a:tr h="415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;fgf]–;fgf] kl/df0fdf cfuf] nufOg] 5, h;af6 jfo'k|b'if0fsf]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4786399"/>
                  </a:ext>
                </a:extLst>
              </a:tr>
              <a:tr h="415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dfqfdf sdL cfpg] b]lvG5 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0102513"/>
                  </a:ext>
                </a:extLst>
              </a:tr>
              <a:tr h="415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;se/ kmfo/ nfOg / jg kysf] ;'s]sf] :ofpnfnfO{ ghnfO{sg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6202955"/>
                  </a:ext>
                </a:extLst>
              </a:tr>
              <a:tr h="415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j9f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/]/ ;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kmf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ul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/g]5 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3970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 smtClean="0"/>
              <a:t>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521240"/>
              </p:ext>
            </p:extLst>
          </p:nvPr>
        </p:nvGraphicFramePr>
        <p:xfrm>
          <a:off x="292100" y="977900"/>
          <a:ext cx="10845799" cy="535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305">
                  <a:extLst>
                    <a:ext uri="{9D8B030D-6E8A-4147-A177-3AD203B41FA5}">
                      <a16:colId xmlns:a16="http://schemas.microsoft.com/office/drawing/2014/main" val="1360753379"/>
                    </a:ext>
                  </a:extLst>
                </a:gridCol>
                <a:gridCol w="3153594">
                  <a:extLst>
                    <a:ext uri="{9D8B030D-6E8A-4147-A177-3AD203B41FA5}">
                      <a16:colId xmlns:a16="http://schemas.microsoft.com/office/drawing/2014/main" val="3042938841"/>
                    </a:ext>
                  </a:extLst>
                </a:gridCol>
                <a:gridCol w="5422900">
                  <a:extLst>
                    <a:ext uri="{9D8B030D-6E8A-4147-A177-3AD203B41FA5}">
                      <a16:colId xmlns:a16="http://schemas.microsoft.com/office/drawing/2014/main" val="37266503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a-DK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;Defljt k|lts"n k|efj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k|efj Go"gLs/0fsf pkfox¿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29341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-u_ h}</a:t>
                      </a:r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ljs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84906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?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vsf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xfgL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–gf]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S;fgL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x'g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;Sg]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?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vsf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xflg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–gf]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S;fgL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/f]Sg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sfdbf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x?nfO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tflnd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lbg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60079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sfdbf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x¿nfO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sfo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{–;+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rfng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k"j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cled'lvs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0f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ul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/g]5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82360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;+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rflnt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sfo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x?sf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;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DjlGwt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;a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l8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=a=sf=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tyf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l8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=j=sf=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jf6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lgoldt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cg'udg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ul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/g]5 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874597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hLjhGt'sf] af;:yfgdf vnn\ k'Ug ;Sg]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jgIf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qdf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sfdbf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/sf]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cfjthfjt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cfjZostf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eGbf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a9L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ug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glbg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07629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jgIf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qdf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hLjhGt'nfO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glh:Sofpg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,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gnv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]6\g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gdfg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 /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ltgsf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af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;: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yfgnfO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Iflt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cGo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s'g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}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tj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/n]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xflg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gk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'¥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ofpg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sfdbf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x¿nfO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lgb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]{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zg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lbOg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5 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39106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jgdf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7"nf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cfjfhn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/]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l8of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ahfpg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gfrufgsf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sfo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qmd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ug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glbg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9654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u'n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nL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cGo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xltof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jgleq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nfg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glbg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. 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405391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h}ljs ljljwtfdf c;/ kg{;Sg]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sfdbf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x?nfO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cfjhfjt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ubf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 ;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fgf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la?jf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gs'lNrg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lgb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]{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zg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lbg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38741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jgdf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r'/f]6,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la+l8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/ ;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nfO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nfg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/ w|'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dkfgdf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k|ltaGw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nufpg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tyf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jgdf</a:t>
                      </a:r>
                      <a:r>
                        <a:rPr lang="ne-NP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a;L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vfgf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ksfpg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' k/]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df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cfuf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fDf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|/L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lgefpg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nufpg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39701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k|ltjlGwt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jg:klt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/ ;+/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lIft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hLjhGt'sf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lzsf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ug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aGb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]h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nufpg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7827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5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885811"/>
              </p:ext>
            </p:extLst>
          </p:nvPr>
        </p:nvGraphicFramePr>
        <p:xfrm>
          <a:off x="558800" y="76200"/>
          <a:ext cx="11188700" cy="607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4350">
                  <a:extLst>
                    <a:ext uri="{9D8B030D-6E8A-4147-A177-3AD203B41FA5}">
                      <a16:colId xmlns:a16="http://schemas.microsoft.com/office/drawing/2014/main" val="1263916103"/>
                    </a:ext>
                  </a:extLst>
                </a:gridCol>
                <a:gridCol w="5594350">
                  <a:extLst>
                    <a:ext uri="{9D8B030D-6E8A-4147-A177-3AD203B41FA5}">
                      <a16:colId xmlns:a16="http://schemas.microsoft.com/office/drawing/2014/main" val="2577921117"/>
                    </a:ext>
                  </a:extLst>
                </a:gridCol>
              </a:tblGrid>
              <a:tr h="408160">
                <a:tc>
                  <a:txBody>
                    <a:bodyPr/>
                    <a:lstStyle/>
                    <a:p>
                      <a:pPr algn="l" fontAlgn="ctr"/>
                      <a:r>
                        <a:rPr lang="da-DK" sz="24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;Defljt k|lts"n k|efj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k|efj Go"gLs/0fsf pkfox¿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5978670"/>
                  </a:ext>
                </a:extLst>
              </a:tr>
              <a:tr h="4081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-3_ ;fdflhs–cfly{s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463426"/>
                  </a:ext>
                </a:extLst>
              </a:tr>
              <a:tr h="80596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jg k}bfjf/ 9'jfgL ubf{ rf]6k6s nfUg ;Sg] / b'3{6gf x'g ;Sg]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 $% Ü eGbf j9L le/fnf] If]qdf jg k}bfjf/ ;+sng ug{ gnufpg]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1208548"/>
                  </a:ext>
                </a:extLst>
              </a:tr>
              <a:tr h="408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 sfdbf/x?nfO{ ;r]t /xg clu|d ?kn] hfgsf/L lbg] 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0386883"/>
                  </a:ext>
                </a:extLst>
              </a:tr>
              <a:tr h="80596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;fdflhs ljs[lt a9\g ;Sg]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 sfdbf/x?nfO{ r]tgfd"ns lzIff lbg], ljs[tL km}ng] vfnsf s[ofsnfk gug{ klxn]g} ;'lrt ug]{ .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609638"/>
                  </a:ext>
                </a:extLst>
              </a:tr>
              <a:tr h="805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–  ;dfhdf ljs[lt km}nfpg] sfdbf/x¿nfO{ sfdaf6 lgisfzg ug]{ 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7260980"/>
                  </a:ext>
                </a:extLst>
              </a:tr>
              <a:tr h="4081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-ª_ ;f+:s[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89753"/>
                  </a:ext>
                </a:extLst>
              </a:tr>
              <a:tr h="80596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;f+:s[lts tyf k'/ftflTjs ;Dkbfdf c;/ kg{ ;Sg]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jgIf]qleq /x]sf d7–dlGb/ jf k'/ftflTjs dxTjsf ;Dkbf ;+/If0fsf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2435676"/>
                  </a:ext>
                </a:extLst>
              </a:tr>
              <a:tr h="408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 nflu sfdbf/x¿nfO{ cled'lvs/0f ul/g]5 .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7960383"/>
                  </a:ext>
                </a:extLst>
              </a:tr>
              <a:tr h="805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–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To:tf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If]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qx?df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vnn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\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gk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'¥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ofpg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plgx?nfO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clu|d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?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kn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hfgsf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/L u/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  ;r]t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t'NofO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{g]5 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4133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4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34" y="3289300"/>
            <a:ext cx="10079566" cy="1320800"/>
          </a:xfrm>
        </p:spPr>
        <p:txBody>
          <a:bodyPr>
            <a:normAutofit/>
          </a:bodyPr>
          <a:lstStyle/>
          <a:p>
            <a:r>
              <a:rPr lang="ne-NP" sz="4000" b="1" dirty="0">
                <a:solidFill>
                  <a:srgbClr val="FF0000"/>
                </a:solidFill>
              </a:rPr>
              <a:t>वातावरणीय व्यवस्थापन योजना तथा बजेट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1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268637"/>
            <a:ext cx="10760415" cy="893736"/>
          </a:xfrm>
        </p:spPr>
        <p:txBody>
          <a:bodyPr anchor="ctr">
            <a:normAutofit/>
          </a:bodyPr>
          <a:lstStyle/>
          <a:p>
            <a:pPr algn="ctr"/>
            <a:r>
              <a:rPr lang="ne-NP" sz="4000" b="1" dirty="0" smtClean="0">
                <a:solidFill>
                  <a:srgbClr val="FF0000"/>
                </a:solidFill>
              </a:rPr>
              <a:t>वातावरणीय व्यवस्थापन योजना तथा बजेट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134064"/>
              </p:ext>
            </p:extLst>
          </p:nvPr>
        </p:nvGraphicFramePr>
        <p:xfrm>
          <a:off x="387458" y="1038386"/>
          <a:ext cx="11608231" cy="5695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055">
                  <a:extLst>
                    <a:ext uri="{9D8B030D-6E8A-4147-A177-3AD203B41FA5}">
                      <a16:colId xmlns:a16="http://schemas.microsoft.com/office/drawing/2014/main" val="1335728591"/>
                    </a:ext>
                  </a:extLst>
                </a:gridCol>
                <a:gridCol w="3420992">
                  <a:extLst>
                    <a:ext uri="{9D8B030D-6E8A-4147-A177-3AD203B41FA5}">
                      <a16:colId xmlns:a16="http://schemas.microsoft.com/office/drawing/2014/main" val="352528927"/>
                    </a:ext>
                  </a:extLst>
                </a:gridCol>
                <a:gridCol w="1666069">
                  <a:extLst>
                    <a:ext uri="{9D8B030D-6E8A-4147-A177-3AD203B41FA5}">
                      <a16:colId xmlns:a16="http://schemas.microsoft.com/office/drawing/2014/main" val="743610794"/>
                    </a:ext>
                  </a:extLst>
                </a:gridCol>
                <a:gridCol w="1697063">
                  <a:extLst>
                    <a:ext uri="{9D8B030D-6E8A-4147-A177-3AD203B41FA5}">
                      <a16:colId xmlns:a16="http://schemas.microsoft.com/office/drawing/2014/main" val="84239041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32528398"/>
                    </a:ext>
                  </a:extLst>
                </a:gridCol>
                <a:gridCol w="2278252">
                  <a:extLst>
                    <a:ext uri="{9D8B030D-6E8A-4147-A177-3AD203B41FA5}">
                      <a16:colId xmlns:a16="http://schemas.microsoft.com/office/drawing/2014/main" val="3066462603"/>
                    </a:ext>
                  </a:extLst>
                </a:gridCol>
              </a:tblGrid>
              <a:tr h="59248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सि.नं.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अनुकूल प्रभाव बढाउने उपायहरु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कार्यान्वयन हुने स्थान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समय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कुल अनुमानित रकम रु.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कार्यान्वयनको जिम्मेवारी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2418838"/>
                  </a:ext>
                </a:extLst>
              </a:tr>
              <a:tr h="88366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सरोकारबाला तथा समुदायको दक्षता अधिबृद्धि तालिम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सम्बन्धित स्थान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संकलन पूर्व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६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००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०००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डि.व.का. । ईजाजत प्राप्त संस्था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8067387"/>
                  </a:ext>
                </a:extLst>
              </a:tr>
              <a:tr h="1174849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संकलक, उत्पादनकर्ता तथा सरोकारबालाहरुलाई गैरकाष्ठ वन पैदावार व्यबस्थापन तालिम तथा अध्ययन भ्रमण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सम्बन्धित स्थान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संकलन पूर्व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४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५०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०००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डि.व.का.। ईजाजत प्राप्त संस्था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1230988"/>
                  </a:ext>
                </a:extLst>
              </a:tr>
              <a:tr h="88366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गैरकाष्ठ वन पैदावार प्रचार प्रसार तथा जनचेतना अभिबृद्धि कार्यक्रम संचालन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सम्बन्धित स्थान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नियमित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२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५०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०००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डि.व.का. । ईजाजत प्राप्त संस्था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9705961"/>
                  </a:ext>
                </a:extLst>
              </a:tr>
              <a:tr h="88366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पुनरुत्पादन व्यबस्थापन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सम्बन्धित स्थान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नियमित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२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००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०००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डि.व.का. । ईजाजत प्राप्त संस्था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6883194"/>
                  </a:ext>
                </a:extLst>
              </a:tr>
              <a:tr h="88366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सामुदायिक वन मार्फत कामदारहरुलाई वनको संरक्षण र रेखदेखमा सहभागी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सम्बन्धित स्थान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नियमित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५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००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०००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डि.व.का. । ईजाजत प्राप्त संस्था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7232932"/>
                  </a:ext>
                </a:extLst>
              </a:tr>
              <a:tr h="393639">
                <a:tc gridSpan="2">
                  <a:txBody>
                    <a:bodyPr/>
                    <a:lstStyle/>
                    <a:p>
                      <a:pPr algn="r" fontAlgn="b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जम्मा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२०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००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०००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2599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083" y="315132"/>
            <a:ext cx="10961893" cy="1320800"/>
          </a:xfrm>
        </p:spPr>
        <p:txBody>
          <a:bodyPr/>
          <a:lstStyle/>
          <a:p>
            <a:pPr algn="ctr"/>
            <a:r>
              <a:rPr lang="ne-NP" b="1" dirty="0">
                <a:solidFill>
                  <a:srgbClr val="FF0000"/>
                </a:solidFill>
              </a:rPr>
              <a:t>वातावरणीय व्यवस्थापन योजना तथा </a:t>
            </a:r>
            <a:r>
              <a:rPr lang="ne-NP" b="1" dirty="0" smtClean="0">
                <a:solidFill>
                  <a:srgbClr val="FF0000"/>
                </a:solidFill>
              </a:rPr>
              <a:t>बजेट क्रमश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177961"/>
              </p:ext>
            </p:extLst>
          </p:nvPr>
        </p:nvGraphicFramePr>
        <p:xfrm>
          <a:off x="480447" y="1162372"/>
          <a:ext cx="11437750" cy="5284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982">
                  <a:extLst>
                    <a:ext uri="{9D8B030D-6E8A-4147-A177-3AD203B41FA5}">
                      <a16:colId xmlns:a16="http://schemas.microsoft.com/office/drawing/2014/main" val="3171268899"/>
                    </a:ext>
                  </a:extLst>
                </a:gridCol>
                <a:gridCol w="3092588">
                  <a:extLst>
                    <a:ext uri="{9D8B030D-6E8A-4147-A177-3AD203B41FA5}">
                      <a16:colId xmlns:a16="http://schemas.microsoft.com/office/drawing/2014/main" val="3686972675"/>
                    </a:ext>
                  </a:extLst>
                </a:gridCol>
                <a:gridCol w="1952786">
                  <a:extLst>
                    <a:ext uri="{9D8B030D-6E8A-4147-A177-3AD203B41FA5}">
                      <a16:colId xmlns:a16="http://schemas.microsoft.com/office/drawing/2014/main" val="922647473"/>
                    </a:ext>
                  </a:extLst>
                </a:gridCol>
                <a:gridCol w="1952787">
                  <a:extLst>
                    <a:ext uri="{9D8B030D-6E8A-4147-A177-3AD203B41FA5}">
                      <a16:colId xmlns:a16="http://schemas.microsoft.com/office/drawing/2014/main" val="3243097493"/>
                    </a:ext>
                  </a:extLst>
                </a:gridCol>
                <a:gridCol w="1689315">
                  <a:extLst>
                    <a:ext uri="{9D8B030D-6E8A-4147-A177-3AD203B41FA5}">
                      <a16:colId xmlns:a16="http://schemas.microsoft.com/office/drawing/2014/main" val="1792825042"/>
                    </a:ext>
                  </a:extLst>
                </a:gridCol>
                <a:gridCol w="1906292">
                  <a:extLst>
                    <a:ext uri="{9D8B030D-6E8A-4147-A177-3AD203B41FA5}">
                      <a16:colId xmlns:a16="http://schemas.microsoft.com/office/drawing/2014/main" val="909390854"/>
                    </a:ext>
                  </a:extLst>
                </a:gridCol>
              </a:tblGrid>
              <a:tr h="1056984"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सि.नं.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अनुकूल प्रभाव बढाउने उपायहरु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कार्यान्वयन हुने स्थान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समय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अनुमानित रकम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कार्यान्वयनको जिम्मेवारी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7839925"/>
                  </a:ext>
                </a:extLst>
              </a:tr>
              <a:tr h="5352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भौतिक वातावरण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4207676"/>
                  </a:ext>
                </a:extLst>
              </a:tr>
              <a:tr h="1578683"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भू–संरक्षण र गल्छी नियन्त्रण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आबश्यक स्थान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बार्षिक रुपमा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400,000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डि.व.का. । ईजाजत प्राप्त संस्था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158842"/>
                  </a:ext>
                </a:extLst>
              </a:tr>
              <a:tr h="1578683"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२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बाटोघाटो तथा अग्नीरेखा मर्मत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सम्बन्धित स्थान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बार्षिक रुपमा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200,000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डि.व.का. । ईजाजत प्राप्त संस्था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3814656"/>
                  </a:ext>
                </a:extLst>
              </a:tr>
              <a:tr h="535286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जम्मा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600,000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1958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897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19" y="5166"/>
            <a:ext cx="8596668" cy="707756"/>
          </a:xfrm>
        </p:spPr>
        <p:txBody>
          <a:bodyPr/>
          <a:lstStyle/>
          <a:p>
            <a:r>
              <a:rPr lang="ne-NP" b="1" dirty="0" smtClean="0">
                <a:solidFill>
                  <a:srgbClr val="FF0000"/>
                </a:solidFill>
              </a:rPr>
              <a:t>क्रमश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96792"/>
              </p:ext>
            </p:extLst>
          </p:nvPr>
        </p:nvGraphicFramePr>
        <p:xfrm>
          <a:off x="247974" y="712922"/>
          <a:ext cx="11732217" cy="6176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47">
                  <a:extLst>
                    <a:ext uri="{9D8B030D-6E8A-4147-A177-3AD203B41FA5}">
                      <a16:colId xmlns:a16="http://schemas.microsoft.com/office/drawing/2014/main" val="2077520863"/>
                    </a:ext>
                  </a:extLst>
                </a:gridCol>
                <a:gridCol w="1167924">
                  <a:extLst>
                    <a:ext uri="{9D8B030D-6E8A-4147-A177-3AD203B41FA5}">
                      <a16:colId xmlns:a16="http://schemas.microsoft.com/office/drawing/2014/main" val="2573936728"/>
                    </a:ext>
                  </a:extLst>
                </a:gridCol>
                <a:gridCol w="3469034">
                  <a:extLst>
                    <a:ext uri="{9D8B030D-6E8A-4147-A177-3AD203B41FA5}">
                      <a16:colId xmlns:a16="http://schemas.microsoft.com/office/drawing/2014/main" val="3836345376"/>
                    </a:ext>
                  </a:extLst>
                </a:gridCol>
                <a:gridCol w="1503336">
                  <a:extLst>
                    <a:ext uri="{9D8B030D-6E8A-4147-A177-3AD203B41FA5}">
                      <a16:colId xmlns:a16="http://schemas.microsoft.com/office/drawing/2014/main" val="2277224245"/>
                    </a:ext>
                  </a:extLst>
                </a:gridCol>
                <a:gridCol w="1160627">
                  <a:extLst>
                    <a:ext uri="{9D8B030D-6E8A-4147-A177-3AD203B41FA5}">
                      <a16:colId xmlns:a16="http://schemas.microsoft.com/office/drawing/2014/main" val="2374546564"/>
                    </a:ext>
                  </a:extLst>
                </a:gridCol>
                <a:gridCol w="1688480">
                  <a:extLst>
                    <a:ext uri="{9D8B030D-6E8A-4147-A177-3AD203B41FA5}">
                      <a16:colId xmlns:a16="http://schemas.microsoft.com/office/drawing/2014/main" val="3122552443"/>
                    </a:ext>
                  </a:extLst>
                </a:gridCol>
                <a:gridCol w="1955369">
                  <a:extLst>
                    <a:ext uri="{9D8B030D-6E8A-4147-A177-3AD203B41FA5}">
                      <a16:colId xmlns:a16="http://schemas.microsoft.com/office/drawing/2014/main" val="1146607571"/>
                    </a:ext>
                  </a:extLst>
                </a:gridCol>
              </a:tblGrid>
              <a:tr h="6392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सि.नं.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अनुकूल प्रभाव बढाउने उपायहरु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कार्यान्वयन हुने स्थान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समय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अनुमानित रकम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कार्यान्वयनको जिम्मेवारी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631301"/>
                  </a:ext>
                </a:extLst>
              </a:tr>
              <a:tr h="6305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जैविक वातावरण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503588"/>
                  </a:ext>
                </a:extLst>
              </a:tr>
              <a:tr h="899959"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जडीबुटी संकलन तथा तालिम गैह्काष्ठ वन पैदावार व्यवस्थापन तालिम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ne-NP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सम्बन्धित स्थान</a:t>
                      </a: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बार्षिक रुपमा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100,000</a:t>
                      </a: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डि.व.का. । ईजाजत प्राप्त संस्था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2637331"/>
                  </a:ext>
                </a:extLst>
              </a:tr>
              <a:tr h="929899"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२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e-NP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लोपोन्मुख प्रजातीको छनौट तथा संरक्षण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400,000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1276"/>
                  </a:ext>
                </a:extLst>
              </a:tr>
              <a:tr h="759417"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३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बासस्थान संरक्षण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250,000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704217"/>
                  </a:ext>
                </a:extLst>
              </a:tr>
              <a:tr h="605795"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४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अनुसन्धान प्लट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200,000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56426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५</a:t>
                      </a:r>
                    </a:p>
                  </a:txBody>
                  <a:tcPr marL="9525" marR="9525" marT="9525" marB="0" anchor="ctr"/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जनचेतना अभिबृद्धि तथा प्रचार प्रसार</a:t>
                      </a: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000513"/>
                  </a:ext>
                </a:extLst>
              </a:tr>
              <a:tr h="729782">
                <a:tc vMerge="1">
                  <a:txBody>
                    <a:bodyPr/>
                    <a:lstStyle/>
                    <a:p>
                      <a:pPr algn="ctr" fontAlgn="b"/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400,000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29805"/>
                  </a:ext>
                </a:extLst>
              </a:tr>
              <a:tr h="638073">
                <a:tc>
                  <a:txBody>
                    <a:bodyPr/>
                    <a:lstStyle/>
                    <a:p>
                      <a:pPr algn="ctr" fontAlgn="ctr"/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जम्मा</a:t>
                      </a:r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१३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,</a:t>
                      </a:r>
                      <a:r>
                        <a:rPr lang="ne-NP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५०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,</a:t>
                      </a:r>
                      <a:r>
                        <a:rPr lang="ne-NP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०००</a:t>
                      </a:r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8104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751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33" y="377126"/>
            <a:ext cx="10837906" cy="707755"/>
          </a:xfrm>
        </p:spPr>
        <p:txBody>
          <a:bodyPr/>
          <a:lstStyle/>
          <a:p>
            <a:r>
              <a:rPr lang="ne-NP" b="1" dirty="0" smtClean="0">
                <a:solidFill>
                  <a:srgbClr val="FF0000"/>
                </a:solidFill>
              </a:rPr>
              <a:t>क्रमश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816220"/>
              </p:ext>
            </p:extLst>
          </p:nvPr>
        </p:nvGraphicFramePr>
        <p:xfrm>
          <a:off x="170481" y="926991"/>
          <a:ext cx="11794210" cy="593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235">
                  <a:extLst>
                    <a:ext uri="{9D8B030D-6E8A-4147-A177-3AD203B41FA5}">
                      <a16:colId xmlns:a16="http://schemas.microsoft.com/office/drawing/2014/main" val="1553280272"/>
                    </a:ext>
                  </a:extLst>
                </a:gridCol>
                <a:gridCol w="4547172">
                  <a:extLst>
                    <a:ext uri="{9D8B030D-6E8A-4147-A177-3AD203B41FA5}">
                      <a16:colId xmlns:a16="http://schemas.microsoft.com/office/drawing/2014/main" val="3641039033"/>
                    </a:ext>
                  </a:extLst>
                </a:gridCol>
                <a:gridCol w="2098281">
                  <a:extLst>
                    <a:ext uri="{9D8B030D-6E8A-4147-A177-3AD203B41FA5}">
                      <a16:colId xmlns:a16="http://schemas.microsoft.com/office/drawing/2014/main" val="2943642764"/>
                    </a:ext>
                  </a:extLst>
                </a:gridCol>
                <a:gridCol w="1131377">
                  <a:extLst>
                    <a:ext uri="{9D8B030D-6E8A-4147-A177-3AD203B41FA5}">
                      <a16:colId xmlns:a16="http://schemas.microsoft.com/office/drawing/2014/main" val="1271331433"/>
                    </a:ext>
                  </a:extLst>
                </a:gridCol>
                <a:gridCol w="1608979">
                  <a:extLst>
                    <a:ext uri="{9D8B030D-6E8A-4147-A177-3AD203B41FA5}">
                      <a16:colId xmlns:a16="http://schemas.microsoft.com/office/drawing/2014/main" val="1120180249"/>
                    </a:ext>
                  </a:extLst>
                </a:gridCol>
                <a:gridCol w="1630166">
                  <a:extLst>
                    <a:ext uri="{9D8B030D-6E8A-4147-A177-3AD203B41FA5}">
                      <a16:colId xmlns:a16="http://schemas.microsoft.com/office/drawing/2014/main" val="1140856988"/>
                    </a:ext>
                  </a:extLst>
                </a:gridCol>
              </a:tblGrid>
              <a:tr h="126781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सि.नं.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अनुकूल प्रभाव बढाउने उपायहरु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कार्यान्वयन हुने स्थान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समय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अनुमानित रकम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कार्यान्वयनको जिम्मेवारी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0150303"/>
                  </a:ext>
                </a:extLst>
              </a:tr>
              <a:tr h="4298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सामाजिक, आर्थिक र सांस्कृतिक वातावरण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8929351"/>
                  </a:ext>
                </a:extLst>
              </a:tr>
              <a:tr h="1267813"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आगलागीबाट संबेदनशिल स्थानको व्यबस्थापन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आवश्यकतानुसार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बार्षिक रुपमा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400,000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डि.व.का. । ईजाजत प्राप्त संस्था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433657"/>
                  </a:ext>
                </a:extLst>
              </a:tr>
              <a:tr h="1267813"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सुरक्षा र स्वास्थ्य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सम्बन्धित </a:t>
                      </a:r>
                      <a:r>
                        <a:rPr lang="ne-NP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स्थान</a:t>
                      </a:r>
                      <a:endParaRPr lang="ne-N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बार्षिक रुपमा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डि.व.का. । ईजाजत प्राप्त संस्था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4013433"/>
                  </a:ext>
                </a:extLst>
              </a:tr>
              <a:tr h="1267813"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वन्यजन्तुबाट हुने क्षतीको लागि राहत व्यवस्थापन तथा न्यूनिकरणमा सहयोग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ne-N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बार्षिक रुपमा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300,000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डि.व.का. । ईजाजत प्राप्त संस्था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1803296"/>
                  </a:ext>
                </a:extLst>
              </a:tr>
              <a:tr h="429878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e-NP" sz="2000" b="1" dirty="0" smtClean="0"/>
                        <a:t>जम्मा</a:t>
                      </a:r>
                      <a:endParaRPr lang="en-US" sz="20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FONTASY_HIMALI_TT" panose="040B7200000000000000" pitchFamily="82" charset="0"/>
                        </a:rPr>
                        <a:t>800,000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2398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604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437" y="1673818"/>
            <a:ext cx="11096787" cy="33476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ne-NP" b="1" dirty="0" smtClean="0">
                <a:solidFill>
                  <a:srgbClr val="FF0000"/>
                </a:solidFill>
              </a:rPr>
              <a:t>वातावरणीय व्यवस्थापन योजना कार्यान्वयनको लागि ५ वर्षको लागि रु. ४७ लाख ५० हजार बजेट विनियोजनाको प्रस्ताव गरिएको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7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058" y="261253"/>
            <a:ext cx="3902528" cy="752112"/>
          </a:xfrm>
        </p:spPr>
        <p:txBody>
          <a:bodyPr>
            <a:noAutofit/>
          </a:bodyPr>
          <a:lstStyle/>
          <a:p>
            <a:pPr algn="ctr"/>
            <a:r>
              <a:rPr lang="ne-NP" sz="4400" b="1" dirty="0">
                <a:solidFill>
                  <a:srgbClr val="C00000"/>
                </a:solidFill>
              </a:rPr>
              <a:t>भू उपयोगिता</a:t>
            </a: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95188" y="1417637"/>
          <a:ext cx="10801624" cy="47654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92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1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3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Preeti" pitchFamily="2" charset="0"/>
                        </a:rPr>
                        <a:t>qm</a:t>
                      </a:r>
                      <a:r>
                        <a:rPr lang="en-US" sz="3600" dirty="0">
                          <a:effectLst/>
                          <a:latin typeface="Preeti" pitchFamily="2" charset="0"/>
                        </a:rPr>
                        <a:t>=;+=</a:t>
                      </a:r>
                      <a:endParaRPr lang="en-US" sz="3200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Preeti" pitchFamily="2" charset="0"/>
                        </a:rPr>
                        <a:t>e"–</a:t>
                      </a:r>
                      <a:r>
                        <a:rPr lang="en-US" sz="3600" dirty="0" err="1">
                          <a:effectLst/>
                          <a:latin typeface="Preeti" pitchFamily="2" charset="0"/>
                        </a:rPr>
                        <a:t>pkof</a:t>
                      </a:r>
                      <a:r>
                        <a:rPr lang="en-US" sz="3600" dirty="0">
                          <a:effectLst/>
                          <a:latin typeface="Preeti" pitchFamily="2" charset="0"/>
                        </a:rPr>
                        <a:t>]u</a:t>
                      </a:r>
                      <a:endParaRPr lang="en-US" sz="3200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Preeti" pitchFamily="2" charset="0"/>
                        </a:rPr>
                        <a:t>If]</a:t>
                      </a:r>
                      <a:r>
                        <a:rPr lang="en-US" sz="3600" dirty="0" err="1">
                          <a:effectLst/>
                          <a:latin typeface="Preeti" pitchFamily="2" charset="0"/>
                        </a:rPr>
                        <a:t>qkmn</a:t>
                      </a:r>
                      <a:r>
                        <a:rPr lang="en-US" sz="3600" dirty="0">
                          <a:effectLst/>
                          <a:latin typeface="Preeti" pitchFamily="2" charset="0"/>
                        </a:rPr>
                        <a:t> -x]=_</a:t>
                      </a:r>
                      <a:endParaRPr lang="en-US" sz="3200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Preeti" pitchFamily="2" charset="0"/>
                        </a:rPr>
                        <a:t>k|ltzt</a:t>
                      </a:r>
                      <a:endParaRPr lang="en-US" sz="3200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Preeti" pitchFamily="2" charset="0"/>
                        </a:rPr>
                        <a:t>jg</a:t>
                      </a:r>
                      <a:r>
                        <a:rPr lang="en-US" sz="3600" dirty="0">
                          <a:effectLst/>
                          <a:latin typeface="Preeti" pitchFamily="2" charset="0"/>
                        </a:rPr>
                        <a:t> If]q</a:t>
                      </a:r>
                      <a:endParaRPr lang="en-US" sz="3200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Fontasy Himali" panose="04020500000000000000" pitchFamily="82" charset="0"/>
                        </a:rPr>
                        <a:t>94,433</a:t>
                      </a:r>
                      <a:endParaRPr lang="en-US" sz="2400" b="1" dirty="0">
                        <a:effectLst/>
                        <a:latin typeface="Fontasy Himali" panose="0402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Fontasy Himali" panose="0402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Preeti" pitchFamily="2" charset="0"/>
                        </a:rPr>
                        <a:t>cGo</a:t>
                      </a:r>
                      <a:r>
                        <a:rPr lang="en-US" sz="36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Preeti" pitchFamily="2" charset="0"/>
                        </a:rPr>
                        <a:t>sfi7</a:t>
                      </a:r>
                      <a:r>
                        <a:rPr lang="en-US" sz="3600" dirty="0">
                          <a:effectLst/>
                          <a:latin typeface="Preeti" pitchFamily="2" charset="0"/>
                        </a:rPr>
                        <a:t> If]q </a:t>
                      </a:r>
                      <a:endParaRPr lang="en-US" sz="3200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Fontasy Himali" panose="04020500000000000000" pitchFamily="82" charset="0"/>
                        </a:rPr>
                        <a:t>732</a:t>
                      </a:r>
                      <a:endParaRPr lang="en-US" sz="2400" b="1" dirty="0">
                        <a:effectLst/>
                        <a:latin typeface="Fontasy Himali" panose="0402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Fontasy Himali" panose="0402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3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Preeti" pitchFamily="2" charset="0"/>
                        </a:rPr>
                        <a:t>a'6ofg</a:t>
                      </a:r>
                      <a:r>
                        <a:rPr lang="en-US" sz="3600" dirty="0">
                          <a:effectLst/>
                          <a:latin typeface="Preeti" pitchFamily="2" charset="0"/>
                        </a:rPr>
                        <a:t> If]q</a:t>
                      </a:r>
                      <a:endParaRPr lang="en-US" sz="3200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Fontasy Himali" panose="04020500000000000000" pitchFamily="82" charset="0"/>
                        </a:rPr>
                        <a:t>4,411</a:t>
                      </a:r>
                      <a:endParaRPr lang="en-US" sz="2400" b="1" dirty="0">
                        <a:effectLst/>
                        <a:latin typeface="Fontasy Himali" panose="0402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Fontasy Himali" panose="0402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Preeti" pitchFamily="2" charset="0"/>
                        </a:rPr>
                        <a:t>hDdf</a:t>
                      </a:r>
                      <a:r>
                        <a:rPr lang="en-US" sz="3600" b="1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Preeti" pitchFamily="2" charset="0"/>
                        </a:rPr>
                        <a:t>jgn</a:t>
                      </a:r>
                      <a:r>
                        <a:rPr lang="en-US" sz="3600" b="1" dirty="0">
                          <a:effectLst/>
                          <a:latin typeface="Preeti" pitchFamily="2" charset="0"/>
                        </a:rPr>
                        <a:t>] </a:t>
                      </a:r>
                      <a:r>
                        <a:rPr lang="en-US" sz="3600" b="1" dirty="0" err="1">
                          <a:effectLst/>
                          <a:latin typeface="Preeti" pitchFamily="2" charset="0"/>
                        </a:rPr>
                        <a:t>9f</a:t>
                      </a:r>
                      <a:r>
                        <a:rPr lang="en-US" sz="3600" b="1" dirty="0">
                          <a:effectLst/>
                          <a:latin typeface="Preeti" pitchFamily="2" charset="0"/>
                        </a:rPr>
                        <a:t>]s]</a:t>
                      </a:r>
                      <a:r>
                        <a:rPr lang="en-US" sz="3600" b="1" dirty="0" err="1">
                          <a:effectLst/>
                          <a:latin typeface="Preeti" pitchFamily="2" charset="0"/>
                        </a:rPr>
                        <a:t>sf</a:t>
                      </a:r>
                      <a:r>
                        <a:rPr lang="en-US" sz="3600" b="1" dirty="0">
                          <a:effectLst/>
                          <a:latin typeface="Preeti" pitchFamily="2" charset="0"/>
                        </a:rPr>
                        <a:t>] If]q </a:t>
                      </a:r>
                      <a:endParaRPr lang="en-US" sz="3200" b="1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Fontasy Himali" panose="04020500000000000000" pitchFamily="82" charset="0"/>
                        </a:rPr>
                        <a:t>99,575</a:t>
                      </a:r>
                      <a:endParaRPr lang="en-US" sz="2400" b="1" dirty="0">
                        <a:effectLst/>
                        <a:latin typeface="Fontasy Himali" panose="0402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Fontasy Himali" panose="04020500000000000000" pitchFamily="82" charset="0"/>
                        </a:rPr>
                        <a:t>52.83</a:t>
                      </a:r>
                      <a:endParaRPr lang="en-US" sz="2400" b="1" dirty="0">
                        <a:effectLst/>
                        <a:latin typeface="Fontasy Himali" panose="0402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4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Preeti" pitchFamily="2" charset="0"/>
                        </a:rPr>
                        <a:t>jg</a:t>
                      </a:r>
                      <a:r>
                        <a:rPr lang="en-US" sz="36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Preeti" pitchFamily="2" charset="0"/>
                        </a:rPr>
                        <a:t>afx</a:t>
                      </a:r>
                      <a:r>
                        <a:rPr lang="en-US" sz="3600" dirty="0">
                          <a:effectLst/>
                          <a:latin typeface="Preeti" pitchFamily="2" charset="0"/>
                        </a:rPr>
                        <a:t>]</a:t>
                      </a:r>
                      <a:r>
                        <a:rPr lang="en-US" sz="3600" dirty="0" err="1">
                          <a:effectLst/>
                          <a:latin typeface="Preeti" pitchFamily="2" charset="0"/>
                        </a:rPr>
                        <a:t>ssf</a:t>
                      </a:r>
                      <a:r>
                        <a:rPr lang="en-US" sz="3600" dirty="0">
                          <a:effectLst/>
                          <a:latin typeface="Preeti" pitchFamily="2" charset="0"/>
                        </a:rPr>
                        <a:t>] </a:t>
                      </a:r>
                      <a:r>
                        <a:rPr lang="en-US" sz="3600" dirty="0" err="1">
                          <a:effectLst/>
                          <a:latin typeface="Preeti" pitchFamily="2" charset="0"/>
                        </a:rPr>
                        <a:t>cGo</a:t>
                      </a:r>
                      <a:r>
                        <a:rPr lang="en-US" sz="3600" dirty="0">
                          <a:effectLst/>
                          <a:latin typeface="Preeti" pitchFamily="2" charset="0"/>
                        </a:rPr>
                        <a:t> If]q</a:t>
                      </a:r>
                      <a:endParaRPr lang="en-US" sz="3200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Fontasy Himali" panose="04020500000000000000" pitchFamily="82" charset="0"/>
                        </a:rPr>
                        <a:t>88,893</a:t>
                      </a:r>
                      <a:endParaRPr lang="en-US" sz="2400" b="1" dirty="0">
                        <a:effectLst/>
                        <a:latin typeface="Fontasy Himali" panose="0402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Fontasy Himali" panose="04020500000000000000" pitchFamily="82" charset="0"/>
                        </a:rPr>
                        <a:t>47.17</a:t>
                      </a:r>
                      <a:endParaRPr lang="en-US" sz="2400" b="1" dirty="0">
                        <a:effectLst/>
                        <a:latin typeface="Fontasy Himali" panose="0402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Preeti" pitchFamily="2" charset="0"/>
                        </a:rPr>
                        <a:t>s'n</a:t>
                      </a:r>
                      <a:r>
                        <a:rPr lang="en-US" sz="3600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Preeti" pitchFamily="2" charset="0"/>
                        </a:rPr>
                        <a:t>hDdf</a:t>
                      </a:r>
                      <a:endParaRPr lang="en-US" sz="3200" dirty="0">
                        <a:effectLst/>
                        <a:latin typeface="Preeti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Fontasy Himali" panose="04020500000000000000" pitchFamily="82" charset="0"/>
                        </a:rPr>
                        <a:t>1,88,469</a:t>
                      </a:r>
                      <a:endParaRPr lang="en-US" sz="2400" b="1">
                        <a:effectLst/>
                        <a:latin typeface="Fontasy Himali" panose="0402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Fontasy Himali" panose="04020500000000000000" pitchFamily="82" charset="0"/>
                        </a:rPr>
                        <a:t>100.00</a:t>
                      </a:r>
                      <a:endParaRPr lang="en-US" sz="2400" b="1" dirty="0">
                        <a:effectLst/>
                        <a:latin typeface="Fontasy Himali" panose="04020500000000000000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 descr="C:\Users\comnet\AppData\Local\Microsoft\Windows\Temporary Internet Files\Content.Word\images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49" y="0"/>
            <a:ext cx="152019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www.nepal.gov.np/splash/nepal-govt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368" y="0"/>
            <a:ext cx="1346835" cy="117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2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260970"/>
            <a:ext cx="10078490" cy="137302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r>
              <a:rPr lang="ne-NP" sz="3600" dirty="0" smtClean="0">
                <a:solidFill>
                  <a:srgbClr val="FF0000"/>
                </a:solidFill>
              </a:rPr>
              <a:t>सल्लाह तथा सुझावको अपेक्षा सहित </a:t>
            </a:r>
          </a:p>
          <a:p>
            <a:pPr marL="0" indent="0" algn="ctr">
              <a:buNone/>
            </a:pPr>
            <a:r>
              <a:rPr lang="ne-NP" sz="3600" dirty="0" smtClean="0">
                <a:solidFill>
                  <a:srgbClr val="FF0000"/>
                </a:solidFill>
              </a:rPr>
              <a:t>धैर्यताको लागि धन्यबाद </a:t>
            </a:r>
            <a:r>
              <a:rPr lang="en-US" sz="3600" dirty="0" smtClean="0">
                <a:solidFill>
                  <a:srgbClr val="FF0000"/>
                </a:solidFill>
              </a:rPr>
              <a:t>!!!</a:t>
            </a:r>
            <a:endParaRPr lang="ne-NP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1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6" y="0"/>
            <a:ext cx="9700711" cy="6858000"/>
          </a:xfrm>
        </p:spPr>
      </p:pic>
    </p:spTree>
    <p:extLst>
      <p:ext uri="{BB962C8B-B14F-4D97-AF65-F5344CB8AC3E}">
        <p14:creationId xmlns:p14="http://schemas.microsoft.com/office/powerpoint/2010/main" val="2205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e-NP" dirty="0"/>
              <a:t> </a:t>
            </a:r>
            <a:endParaRPr lang="en-US" dirty="0"/>
          </a:p>
        </p:txBody>
      </p:sp>
      <p:pic>
        <p:nvPicPr>
          <p:cNvPr id="4" name="Picture 3" descr="E:\Final Report\Sub_division_with_aspec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75" y="-235527"/>
            <a:ext cx="10222462" cy="7218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91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47973"/>
            <a:ext cx="10651927" cy="774915"/>
          </a:xfrm>
        </p:spPr>
        <p:txBody>
          <a:bodyPr/>
          <a:lstStyle/>
          <a:p>
            <a:pPr algn="ctr"/>
            <a:r>
              <a:rPr lang="ne-NP" b="1" dirty="0" smtClean="0">
                <a:solidFill>
                  <a:srgbClr val="FF0000"/>
                </a:solidFill>
              </a:rPr>
              <a:t>स्थानीय तह अनुसार वनले ढाकेको क्षेत्र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922693"/>
              </p:ext>
            </p:extLst>
          </p:nvPr>
        </p:nvGraphicFramePr>
        <p:xfrm>
          <a:off x="677333" y="836908"/>
          <a:ext cx="11069852" cy="583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0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09966"/>
            <a:ext cx="10016497" cy="986571"/>
          </a:xfrm>
        </p:spPr>
        <p:txBody>
          <a:bodyPr/>
          <a:lstStyle/>
          <a:p>
            <a:pPr algn="ctr"/>
            <a:r>
              <a:rPr lang="ne-NP" b="1" dirty="0" smtClean="0">
                <a:solidFill>
                  <a:srgbClr val="FF0000"/>
                </a:solidFill>
              </a:rPr>
              <a:t>पञ्च वर्षिय कार्ययोजना समीक्षा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15878"/>
            <a:ext cx="10636429" cy="4796177"/>
          </a:xfrm>
        </p:spPr>
        <p:txBody>
          <a:bodyPr>
            <a:normAutofit/>
          </a:bodyPr>
          <a:lstStyle/>
          <a:p>
            <a:r>
              <a:rPr lang="ne-NP" sz="3200" dirty="0">
                <a:solidFill>
                  <a:srgbClr val="002060"/>
                </a:solidFill>
              </a:rPr>
              <a:t>३ वटा पञ्चवर्षिय वन व्यवस्थापन </a:t>
            </a:r>
            <a:r>
              <a:rPr lang="ne-NP" sz="3200" dirty="0" smtClean="0">
                <a:solidFill>
                  <a:srgbClr val="002060"/>
                </a:solidFill>
              </a:rPr>
              <a:t>योजना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ne-NP" sz="3200" dirty="0">
                <a:solidFill>
                  <a:srgbClr val="002060"/>
                </a:solidFill>
              </a:rPr>
              <a:t>कार्यान्वयन </a:t>
            </a:r>
            <a:r>
              <a:rPr lang="ne-NP" sz="3200" dirty="0" smtClean="0"/>
              <a:t> </a:t>
            </a:r>
            <a:endParaRPr lang="en-US" sz="3200" dirty="0" smtClean="0"/>
          </a:p>
          <a:p>
            <a:pPr marL="971550" indent="-4572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ne-NP" sz="3200" dirty="0" smtClean="0"/>
              <a:t>२०६२</a:t>
            </a:r>
            <a:r>
              <a:rPr lang="en-US" sz="3200" dirty="0" smtClean="0"/>
              <a:t>/</a:t>
            </a:r>
            <a:r>
              <a:rPr lang="ne-NP" sz="3200" dirty="0" smtClean="0"/>
              <a:t>०६३ देखि २०६६</a:t>
            </a:r>
            <a:r>
              <a:rPr lang="en-US" sz="3200" dirty="0" smtClean="0"/>
              <a:t>/</a:t>
            </a:r>
            <a:r>
              <a:rPr lang="ne-NP" sz="3200" dirty="0" smtClean="0"/>
              <a:t>०६७</a:t>
            </a:r>
            <a:endParaRPr lang="en-US" sz="3200" dirty="0" smtClean="0"/>
          </a:p>
          <a:p>
            <a:pPr marL="971550" indent="-4572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ne-NP" sz="3200" dirty="0" smtClean="0"/>
              <a:t>२०६७</a:t>
            </a:r>
            <a:r>
              <a:rPr lang="en-US" sz="3200" dirty="0"/>
              <a:t>/</a:t>
            </a:r>
            <a:r>
              <a:rPr lang="ne-NP" sz="3200" dirty="0"/>
              <a:t>०६८ देखि २०७१</a:t>
            </a:r>
            <a:r>
              <a:rPr lang="en-US" sz="3200" dirty="0"/>
              <a:t>/</a:t>
            </a:r>
            <a:r>
              <a:rPr lang="ne-NP" sz="3200" dirty="0"/>
              <a:t>०७२ </a:t>
            </a:r>
            <a:endParaRPr lang="en-US" sz="3200" dirty="0" smtClean="0"/>
          </a:p>
          <a:p>
            <a:pPr marL="971550" indent="-4572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ne-NP" sz="3200" dirty="0" smtClean="0"/>
              <a:t>२०७२</a:t>
            </a:r>
            <a:r>
              <a:rPr lang="en-US" sz="3200" dirty="0"/>
              <a:t>/</a:t>
            </a:r>
            <a:r>
              <a:rPr lang="ne-NP" sz="3200" dirty="0"/>
              <a:t>०७३ देखि २०७६</a:t>
            </a:r>
            <a:r>
              <a:rPr lang="en-US" sz="3200" dirty="0"/>
              <a:t>/</a:t>
            </a:r>
            <a:r>
              <a:rPr lang="ne-NP" sz="3200" dirty="0" smtClean="0"/>
              <a:t>०७७</a:t>
            </a:r>
          </a:p>
          <a:p>
            <a:pPr marL="971550" indent="-4572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ne-NP" sz="3200" dirty="0"/>
              <a:t>६२१ वटा सामुदायिक वन</a:t>
            </a:r>
            <a:r>
              <a:rPr lang="en-US" sz="3200" dirty="0"/>
              <a:t>,</a:t>
            </a:r>
            <a:r>
              <a:rPr lang="ne-NP" sz="3200" dirty="0"/>
              <a:t> ५५ वटा कवुलियति वन र १ वटा धार्मिक वन तथा ७ वटा निजी वन </a:t>
            </a:r>
            <a:r>
              <a:rPr lang="ne-NP" sz="3200" dirty="0" smtClean="0"/>
              <a:t>दर्ता तथा हस्तान्तरण</a:t>
            </a:r>
            <a:endParaRPr lang="ne-NP" sz="3200" dirty="0"/>
          </a:p>
          <a:p>
            <a:pPr marL="971550" indent="-4572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ne-NP" sz="3200" b="1" dirty="0" smtClean="0">
                <a:solidFill>
                  <a:srgbClr val="7030A0"/>
                </a:solidFill>
              </a:rPr>
              <a:t>पछिल्लो ५ बर्षमा ७१ </a:t>
            </a:r>
            <a:r>
              <a:rPr lang="en-US" sz="3200" b="1" dirty="0" smtClean="0">
                <a:solidFill>
                  <a:srgbClr val="7030A0"/>
                </a:solidFill>
              </a:rPr>
              <a:t>% </a:t>
            </a:r>
            <a:r>
              <a:rPr lang="ne-NP" sz="3200" b="1" dirty="0" smtClean="0">
                <a:solidFill>
                  <a:srgbClr val="7030A0"/>
                </a:solidFill>
              </a:rPr>
              <a:t>वित्तिय प्रगती हासिल भएको ।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-154676"/>
            <a:ext cx="10077102" cy="1178257"/>
          </a:xfrm>
        </p:spPr>
        <p:txBody>
          <a:bodyPr anchor="ctr"/>
          <a:lstStyle/>
          <a:p>
            <a:pPr algn="ctr"/>
            <a:r>
              <a:rPr lang="ne-NP" b="1" dirty="0" smtClean="0">
                <a:solidFill>
                  <a:srgbClr val="FF0000"/>
                </a:solidFill>
              </a:rPr>
              <a:t>पाँच वर्षको राजश्व संकलनको अवस्था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09683"/>
          <a:ext cx="12192000" cy="595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376">
                  <a:extLst>
                    <a:ext uri="{9D8B030D-6E8A-4147-A177-3AD203B41FA5}">
                      <a16:colId xmlns:a16="http://schemas.microsoft.com/office/drawing/2014/main" val="1036882113"/>
                    </a:ext>
                  </a:extLst>
                </a:gridCol>
                <a:gridCol w="2164492">
                  <a:extLst>
                    <a:ext uri="{9D8B030D-6E8A-4147-A177-3AD203B41FA5}">
                      <a16:colId xmlns:a16="http://schemas.microsoft.com/office/drawing/2014/main" val="3082100063"/>
                    </a:ext>
                  </a:extLst>
                </a:gridCol>
                <a:gridCol w="2165373">
                  <a:extLst>
                    <a:ext uri="{9D8B030D-6E8A-4147-A177-3AD203B41FA5}">
                      <a16:colId xmlns:a16="http://schemas.microsoft.com/office/drawing/2014/main" val="354698335"/>
                    </a:ext>
                  </a:extLst>
                </a:gridCol>
                <a:gridCol w="2186614">
                  <a:extLst>
                    <a:ext uri="{9D8B030D-6E8A-4147-A177-3AD203B41FA5}">
                      <a16:colId xmlns:a16="http://schemas.microsoft.com/office/drawing/2014/main" val="714321543"/>
                    </a:ext>
                  </a:extLst>
                </a:gridCol>
                <a:gridCol w="1890542">
                  <a:extLst>
                    <a:ext uri="{9D8B030D-6E8A-4147-A177-3AD203B41FA5}">
                      <a16:colId xmlns:a16="http://schemas.microsoft.com/office/drawing/2014/main" val="1201200306"/>
                    </a:ext>
                  </a:extLst>
                </a:gridCol>
                <a:gridCol w="1569493">
                  <a:extLst>
                    <a:ext uri="{9D8B030D-6E8A-4147-A177-3AD203B41FA5}">
                      <a16:colId xmlns:a16="http://schemas.microsoft.com/office/drawing/2014/main" val="2714699448"/>
                    </a:ext>
                  </a:extLst>
                </a:gridCol>
                <a:gridCol w="1765110">
                  <a:extLst>
                    <a:ext uri="{9D8B030D-6E8A-4147-A177-3AD203B41FA5}">
                      <a16:colId xmlns:a16="http://schemas.microsoft.com/office/drawing/2014/main" val="4067452202"/>
                    </a:ext>
                  </a:extLst>
                </a:gridCol>
              </a:tblGrid>
              <a:tr h="42243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क्र.सं.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विवरण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आ</a:t>
                      </a:r>
                      <a:r>
                        <a:rPr lang="en-US" sz="20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.</a:t>
                      </a:r>
                      <a:r>
                        <a:rPr lang="ne-NP" sz="20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व</a:t>
                      </a:r>
                      <a:r>
                        <a:rPr lang="en-US" sz="20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826574"/>
                  </a:ext>
                </a:extLst>
              </a:tr>
              <a:tr h="785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०७२</a:t>
                      </a:r>
                      <a:r>
                        <a:rPr lang="en-US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/</a:t>
                      </a:r>
                      <a:r>
                        <a:rPr lang="ne-NP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०७३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०७३</a:t>
                      </a:r>
                      <a:r>
                        <a:rPr lang="en-US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/</a:t>
                      </a:r>
                      <a:r>
                        <a:rPr lang="ne-NP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०७४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०७४</a:t>
                      </a:r>
                      <a:r>
                        <a:rPr lang="en-US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/</a:t>
                      </a:r>
                      <a:r>
                        <a:rPr lang="ne-NP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०७५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०७५</a:t>
                      </a:r>
                      <a:r>
                        <a:rPr lang="en-US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/</a:t>
                      </a:r>
                      <a:r>
                        <a:rPr lang="ne-NP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०७६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०७६</a:t>
                      </a:r>
                      <a:r>
                        <a:rPr lang="en-US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/</a:t>
                      </a:r>
                      <a:r>
                        <a:rPr lang="ne-NP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०७७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0225843"/>
                  </a:ext>
                </a:extLst>
              </a:tr>
              <a:tr h="7855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जडिवुटी निकासी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५०१०९५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१४३६०८५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१३३३५९८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१९६९३०८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१४४०२७२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3370278"/>
                  </a:ext>
                </a:extLst>
              </a:tr>
              <a:tr h="11848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२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काठ</a:t>
                      </a:r>
                      <a:r>
                        <a:rPr lang="en-US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/</a:t>
                      </a: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दाउरा लिलाम </a:t>
                      </a: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विक्री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-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९११९१५</a:t>
                      </a:r>
                      <a:r>
                        <a:rPr lang="en-US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.</a:t>
                      </a: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५०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१९४९५६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४५९००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-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6431956"/>
                  </a:ext>
                </a:extLst>
              </a:tr>
              <a:tr h="7855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टेन्डर </a:t>
                      </a: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विक्री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-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-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-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५७०००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१९४०००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975438"/>
                  </a:ext>
                </a:extLst>
              </a:tr>
              <a:tr h="4224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बेरुजु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-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-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-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-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१७५००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7348507"/>
                  </a:ext>
                </a:extLst>
              </a:tr>
              <a:tr h="7855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५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मु</a:t>
                      </a:r>
                      <a:r>
                        <a:rPr lang="en-US" sz="1900" b="1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.</a:t>
                      </a:r>
                      <a:r>
                        <a:rPr lang="ne-NP" sz="190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अ</a:t>
                      </a:r>
                      <a:r>
                        <a:rPr lang="en-US" sz="1900" b="1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.</a:t>
                      </a:r>
                      <a:r>
                        <a:rPr lang="ne-NP" sz="190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कर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३८७३७२५</a:t>
                      </a:r>
                      <a:r>
                        <a:rPr lang="en-US" sz="1900" b="1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.</a:t>
                      </a:r>
                      <a:r>
                        <a:rPr lang="ne-NP" sz="190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०४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४६७९९६२</a:t>
                      </a:r>
                      <a:r>
                        <a:rPr lang="en-US" sz="1900" b="1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.</a:t>
                      </a:r>
                      <a:r>
                        <a:rPr lang="ne-NP" sz="190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८०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३००१८३०</a:t>
                      </a:r>
                      <a:r>
                        <a:rPr lang="en-US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.</a:t>
                      </a: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२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१५५५७४३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१८४२२८८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5890462"/>
                  </a:ext>
                </a:extLst>
              </a:tr>
              <a:tr h="7855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जम्मा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४३</a:t>
                      </a:r>
                      <a:r>
                        <a:rPr lang="en-US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७४</a:t>
                      </a:r>
                      <a:r>
                        <a:rPr lang="en-US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८२०</a:t>
                      </a:r>
                      <a:r>
                        <a:rPr lang="en-US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.</a:t>
                      </a: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०४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७०</a:t>
                      </a:r>
                      <a:r>
                        <a:rPr lang="en-US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२७</a:t>
                      </a:r>
                      <a:r>
                        <a:rPr lang="en-US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९६३</a:t>
                      </a:r>
                      <a:r>
                        <a:rPr lang="en-US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.</a:t>
                      </a:r>
                      <a:r>
                        <a:rPr lang="ne-NP" sz="1900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३०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४५</a:t>
                      </a:r>
                      <a:r>
                        <a:rPr lang="en-US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३०</a:t>
                      </a:r>
                      <a:r>
                        <a:rPr lang="en-US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३८४</a:t>
                      </a:r>
                      <a:r>
                        <a:rPr lang="en-US" sz="1900" b="1" dirty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.</a:t>
                      </a: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२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३६</a:t>
                      </a:r>
                      <a:r>
                        <a:rPr lang="en-US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२७</a:t>
                      </a:r>
                      <a:r>
                        <a:rPr lang="en-US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९५१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३४</a:t>
                      </a:r>
                      <a:r>
                        <a:rPr lang="en-US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९४</a:t>
                      </a:r>
                      <a:r>
                        <a:rPr lang="en-US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900" dirty="0" smtClean="0">
                          <a:effectLst/>
                          <a:latin typeface="Mangal" panose="00000400000000000000" pitchFamily="2"/>
                          <a:ea typeface="Times New Roman" panose="02020603050405020304" pitchFamily="18" charset="0"/>
                          <a:cs typeface="Kalimati" panose="00000400000000000000" pitchFamily="2"/>
                        </a:rPr>
                        <a:t>०६०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9810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8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5932</TotalTime>
  <Words>1706</Words>
  <Application>Microsoft Office PowerPoint</Application>
  <PresentationFormat>Widescreen</PresentationFormat>
  <Paragraphs>514</Paragraphs>
  <Slides>40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</vt:lpstr>
      <vt:lpstr>Calibri</vt:lpstr>
      <vt:lpstr>Calibri </vt:lpstr>
      <vt:lpstr>Fontasy Himali</vt:lpstr>
      <vt:lpstr>FONTASY_ HIMALI_ TT</vt:lpstr>
      <vt:lpstr>FONTASY_HIMALI_TT</vt:lpstr>
      <vt:lpstr>Kalimati</vt:lpstr>
      <vt:lpstr>Mangal</vt:lpstr>
      <vt:lpstr>Preeti</vt:lpstr>
      <vt:lpstr>Times New Roman</vt:lpstr>
      <vt:lpstr>Trebuchet MS</vt:lpstr>
      <vt:lpstr>Wingdings</vt:lpstr>
      <vt:lpstr>Wingdings 3</vt:lpstr>
      <vt:lpstr>Facet</vt:lpstr>
      <vt:lpstr> रोल्पा जिल्लाको पञ्च वर्षिय कार्ययोजना तथा सो को IEE प्रतिवेदन सम्बन्धी प्रस्तुतीकरण </vt:lpstr>
      <vt:lpstr>  </vt:lpstr>
      <vt:lpstr>रोल्पा जिल्लाको जातजातीगत संरचना</vt:lpstr>
      <vt:lpstr>भू उपयोगिता</vt:lpstr>
      <vt:lpstr>PowerPoint Presentation</vt:lpstr>
      <vt:lpstr> </vt:lpstr>
      <vt:lpstr>स्थानीय तह अनुसार वनले ढाकेको क्षेत्र</vt:lpstr>
      <vt:lpstr>पञ्च वर्षिय कार्ययोजना समीक्षा</vt:lpstr>
      <vt:lpstr>पाँच वर्षको राजश्व संकलनको अवस्था</vt:lpstr>
      <vt:lpstr>आ.व. २०७२/७३ देखि २०७६/७७ सम्मको राजश्व संकलन</vt:lpstr>
      <vt:lpstr> </vt:lpstr>
      <vt:lpstr>  </vt:lpstr>
      <vt:lpstr>  </vt:lpstr>
      <vt:lpstr>  </vt:lpstr>
      <vt:lpstr>  </vt:lpstr>
      <vt:lpstr>  </vt:lpstr>
      <vt:lpstr>  </vt:lpstr>
      <vt:lpstr>  </vt:lpstr>
      <vt:lpstr> </vt:lpstr>
      <vt:lpstr> </vt:lpstr>
      <vt:lpstr>वनको किसिम अनुसार उत्पादनशिलताको अवस्था</vt:lpstr>
      <vt:lpstr>जिल्लाको समग्र वनको किसिम</vt:lpstr>
      <vt:lpstr>जिल्लाको समग्र वनको किसिम</vt:lpstr>
      <vt:lpstr>PowerPoint Presentation</vt:lpstr>
      <vt:lpstr>सरकारबाट व्यवस्थित वनबाट संकलन गर्न सकिने अनुमानित काठ दाउराको परिमाण</vt:lpstr>
      <vt:lpstr>जडिबुटी तथा गैरकाष्ट वन पैदावार संकलन</vt:lpstr>
      <vt:lpstr>५ वर्षे अवधीमा कुल राजश्व</vt:lpstr>
      <vt:lpstr>पाँच वर्षको लागि प्रस्तावित बजेट</vt:lpstr>
      <vt:lpstr>५ वर्षको लागि प्रस्तावित बजेट-कार्यक्रम तर्फ</vt:lpstr>
      <vt:lpstr>  </vt:lpstr>
      <vt:lpstr>भौतिक तथा रासायनिक प्रभावहरु</vt:lpstr>
      <vt:lpstr>  </vt:lpstr>
      <vt:lpstr>PowerPoint Presentation</vt:lpstr>
      <vt:lpstr>वातावरणीय व्यवस्थापन योजना तथा बजेट</vt:lpstr>
      <vt:lpstr>वातावरणीय व्यवस्थापन योजना तथा बजेट</vt:lpstr>
      <vt:lpstr>वातावरणीय व्यवस्थापन योजना तथा बजेट क्रमश:</vt:lpstr>
      <vt:lpstr>क्रमश:</vt:lpstr>
      <vt:lpstr>क्रमश:</vt:lpstr>
      <vt:lpstr>वातावरणीय व्यवस्थापन योजना कार्यान्वयनको लागि ५ वर्षको लागि रु. ४७ लाख ५० हजार बजेट विनियोजनाको प्रस्ताव गरिएको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दोस्रो चौमासिक समीक्षा (आ.व.२०७५/७६)  उद्योग, पर्यटन, वन तथा वातावरण मन्त्रालय   प्रस्तुतकर्ताः</dc:title>
  <dc:creator>user</dc:creator>
  <cp:lastModifiedBy>DFO ROLPA</cp:lastModifiedBy>
  <cp:revision>417</cp:revision>
  <cp:lastPrinted>2021-07-15T09:37:28Z</cp:lastPrinted>
  <dcterms:created xsi:type="dcterms:W3CDTF">2019-03-22T07:19:48Z</dcterms:created>
  <dcterms:modified xsi:type="dcterms:W3CDTF">2022-07-31T04:26:10Z</dcterms:modified>
</cp:coreProperties>
</file>